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8.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0.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1.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3.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4.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15.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6.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18.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9.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20.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1" r:id="rId3"/>
    <p:sldMasterId id="2147483734" r:id="rId4"/>
    <p:sldMasterId id="2147483759" r:id="rId5"/>
    <p:sldMasterId id="2147483831" r:id="rId6"/>
    <p:sldMasterId id="2147483865" r:id="rId7"/>
    <p:sldMasterId id="2147483904" r:id="rId8"/>
    <p:sldMasterId id="2147483943" r:id="rId9"/>
    <p:sldMasterId id="2147483963" r:id="rId10"/>
    <p:sldMasterId id="2147483984" r:id="rId11"/>
    <p:sldMasterId id="2147484025" r:id="rId12"/>
    <p:sldMasterId id="2147484050" r:id="rId13"/>
    <p:sldMasterId id="2147484064" r:id="rId14"/>
    <p:sldMasterId id="2147484099" r:id="rId15"/>
    <p:sldMasterId id="2147484126" r:id="rId16"/>
    <p:sldMasterId id="2147484146" r:id="rId17"/>
    <p:sldMasterId id="2147484167" r:id="rId18"/>
    <p:sldMasterId id="2147484178" r:id="rId19"/>
    <p:sldMasterId id="2147484223" r:id="rId20"/>
    <p:sldMasterId id="2147484231" r:id="rId21"/>
  </p:sldMasterIdLst>
  <p:notesMasterIdLst>
    <p:notesMasterId r:id="rId86"/>
  </p:notesMasterIdLst>
  <p:sldIdLst>
    <p:sldId id="351" r:id="rId22"/>
    <p:sldId id="348" r:id="rId23"/>
    <p:sldId id="349" r:id="rId24"/>
    <p:sldId id="338" r:id="rId25"/>
    <p:sldId id="462" r:id="rId26"/>
    <p:sldId id="336" r:id="rId27"/>
    <p:sldId id="463" r:id="rId28"/>
    <p:sldId id="464" r:id="rId29"/>
    <p:sldId id="447" r:id="rId30"/>
    <p:sldId id="386" r:id="rId31"/>
    <p:sldId id="331" r:id="rId32"/>
    <p:sldId id="352" r:id="rId33"/>
    <p:sldId id="374" r:id="rId34"/>
    <p:sldId id="332" r:id="rId35"/>
    <p:sldId id="355" r:id="rId36"/>
    <p:sldId id="375" r:id="rId37"/>
    <p:sldId id="376" r:id="rId38"/>
    <p:sldId id="353" r:id="rId39"/>
    <p:sldId id="370" r:id="rId40"/>
    <p:sldId id="391" r:id="rId41"/>
    <p:sldId id="387" r:id="rId42"/>
    <p:sldId id="390" r:id="rId43"/>
    <p:sldId id="404" r:id="rId44"/>
    <p:sldId id="394" r:id="rId45"/>
    <p:sldId id="393" r:id="rId46"/>
    <p:sldId id="354" r:id="rId47"/>
    <p:sldId id="333" r:id="rId48"/>
    <p:sldId id="356" r:id="rId49"/>
    <p:sldId id="385" r:id="rId50"/>
    <p:sldId id="368" r:id="rId51"/>
    <p:sldId id="367" r:id="rId52"/>
    <p:sldId id="388" r:id="rId53"/>
    <p:sldId id="389" r:id="rId54"/>
    <p:sldId id="357" r:id="rId55"/>
    <p:sldId id="334" r:id="rId56"/>
    <p:sldId id="358" r:id="rId57"/>
    <p:sldId id="359" r:id="rId58"/>
    <p:sldId id="360" r:id="rId59"/>
    <p:sldId id="392" r:id="rId60"/>
    <p:sldId id="361" r:id="rId61"/>
    <p:sldId id="366" r:id="rId62"/>
    <p:sldId id="455" r:id="rId63"/>
    <p:sldId id="456" r:id="rId64"/>
    <p:sldId id="457" r:id="rId65"/>
    <p:sldId id="371" r:id="rId66"/>
    <p:sldId id="365" r:id="rId67"/>
    <p:sldId id="379" r:id="rId68"/>
    <p:sldId id="380" r:id="rId69"/>
    <p:sldId id="377" r:id="rId70"/>
    <p:sldId id="339" r:id="rId71"/>
    <p:sldId id="340" r:id="rId72"/>
    <p:sldId id="289" r:id="rId73"/>
    <p:sldId id="266" r:id="rId74"/>
    <p:sldId id="286" r:id="rId75"/>
    <p:sldId id="405" r:id="rId76"/>
    <p:sldId id="398" r:id="rId77"/>
    <p:sldId id="406" r:id="rId78"/>
    <p:sldId id="399" r:id="rId79"/>
    <p:sldId id="400" r:id="rId80"/>
    <p:sldId id="401" r:id="rId81"/>
    <p:sldId id="408" r:id="rId82"/>
    <p:sldId id="407" r:id="rId83"/>
    <p:sldId id="409" r:id="rId84"/>
    <p:sldId id="41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5564" autoAdjust="0"/>
  </p:normalViewPr>
  <p:slideViewPr>
    <p:cSldViewPr snapToGrid="0">
      <p:cViewPr varScale="1">
        <p:scale>
          <a:sx n="71" d="100"/>
          <a:sy n="71" d="100"/>
        </p:scale>
        <p:origin x="161" y="34"/>
      </p:cViewPr>
      <p:guideLst/>
    </p:cSldViewPr>
  </p:slideViewPr>
  <p:outlineViewPr>
    <p:cViewPr>
      <p:scale>
        <a:sx n="33" d="100"/>
        <a:sy n="33" d="100"/>
      </p:scale>
      <p:origin x="0" y="-4064"/>
    </p:cViewPr>
  </p:outlineViewPr>
  <p:notesTextViewPr>
    <p:cViewPr>
      <p:scale>
        <a:sx n="1" d="1"/>
        <a:sy n="1" d="1"/>
      </p:scale>
      <p:origin x="0" y="0"/>
    </p:cViewPr>
  </p:notesTextViewPr>
  <p:sorterViewPr>
    <p:cViewPr>
      <p:scale>
        <a:sx n="100" d="100"/>
        <a:sy n="100" d="100"/>
      </p:scale>
      <p:origin x="0" y="-152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slide" Target="slides/slide63.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tableStyles" Target="tableStyles.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170600296"/>
        <c:axId val="170598728"/>
      </c:barChart>
      <c:catAx>
        <c:axId val="170600296"/>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70598728"/>
        <c:crosses val="autoZero"/>
        <c:auto val="1"/>
        <c:lblAlgn val="ctr"/>
        <c:lblOffset val="100"/>
        <c:noMultiLvlLbl val="0"/>
      </c:catAx>
      <c:valAx>
        <c:axId val="170598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70600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630194426727515E-2"/>
          <c:y val="1.4356206808408697E-2"/>
          <c:w val="0.93736980557327254"/>
          <c:h val="0.75101988650045259"/>
        </c:manualLayout>
      </c:layout>
      <c:barChart>
        <c:barDir val="col"/>
        <c:grouping val="stacked"/>
        <c:varyColors val="0"/>
        <c:ser>
          <c:idx val="1"/>
          <c:order val="0"/>
          <c:tx>
            <c:strRef>
              <c:f>Sheet1!$B$1</c:f>
              <c:strCache>
                <c:ptCount val="1"/>
                <c:pt idx="0">
                  <c:v>Debt = effort required to cleanup or refactor code</c:v>
                </c:pt>
              </c:strCache>
            </c:strRef>
          </c:tx>
          <c:spPr>
            <a:solidFill>
              <a:srgbClr val="C00000"/>
            </a:solidFill>
            <a:ln>
              <a:solidFill>
                <a:srgbClr val="C00000"/>
              </a:solidFill>
            </a:ln>
            <a:effectLst>
              <a:outerShdw blurRad="57150" dist="19050" dir="5400000" algn="ctr" rotWithShape="0">
                <a:srgbClr val="000000">
                  <a:alpha val="63000"/>
                </a:srgbClr>
              </a:outerShdw>
            </a:effectLst>
          </c:spPr>
          <c:invertIfNegative val="0"/>
          <c:cat>
            <c:strRef>
              <c:f>Sheet1!$A$2:$A$13</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Sheet1!$B$2:$B$13</c:f>
              <c:numCache>
                <c:formatCode>0</c:formatCode>
                <c:ptCount val="12"/>
                <c:pt idx="0">
                  <c:v>0</c:v>
                </c:pt>
                <c:pt idx="1">
                  <c:v>-5</c:v>
                </c:pt>
                <c:pt idx="2">
                  <c:v>-10</c:v>
                </c:pt>
                <c:pt idx="3">
                  <c:v>-12</c:v>
                </c:pt>
                <c:pt idx="4">
                  <c:v>-24</c:v>
                </c:pt>
                <c:pt idx="5">
                  <c:v>-30</c:v>
                </c:pt>
                <c:pt idx="6">
                  <c:v>-26</c:v>
                </c:pt>
                <c:pt idx="7">
                  <c:v>-35</c:v>
                </c:pt>
                <c:pt idx="8">
                  <c:v>-45</c:v>
                </c:pt>
                <c:pt idx="9">
                  <c:v>-30</c:v>
                </c:pt>
                <c:pt idx="10">
                  <c:v>-37</c:v>
                </c:pt>
                <c:pt idx="11">
                  <c:v>-40</c:v>
                </c:pt>
              </c:numCache>
            </c:numRef>
          </c:val>
          <c:extLst>
            <c:ext xmlns:c16="http://schemas.microsoft.com/office/drawing/2014/chart" uri="{C3380CC4-5D6E-409C-BE32-E72D297353CC}">
              <c16:uniqueId val="{00000000-FE27-475D-A76C-327D8DB21972}"/>
            </c:ext>
          </c:extLst>
        </c:ser>
        <c:ser>
          <c:idx val="2"/>
          <c:order val="1"/>
          <c:tx>
            <c:strRef>
              <c:f>Sheet1!$C$1</c:f>
              <c:strCache>
                <c:ptCount val="1"/>
                <c:pt idx="0">
                  <c:v>Interest/repayment = extra time spent on implementing feature or payment of debt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Sheet1!$A$2:$A$13</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Sheet1!$C$2:$C$13</c:f>
              <c:numCache>
                <c:formatCode>0</c:formatCode>
                <c:ptCount val="12"/>
                <c:pt idx="0">
                  <c:v>0</c:v>
                </c:pt>
                <c:pt idx="1">
                  <c:v>1.5</c:v>
                </c:pt>
                <c:pt idx="2">
                  <c:v>3</c:v>
                </c:pt>
                <c:pt idx="3">
                  <c:v>3.5999999999999996</c:v>
                </c:pt>
                <c:pt idx="4">
                  <c:v>7.1999999999999993</c:v>
                </c:pt>
                <c:pt idx="5">
                  <c:v>9</c:v>
                </c:pt>
                <c:pt idx="6">
                  <c:v>4</c:v>
                </c:pt>
                <c:pt idx="7">
                  <c:v>10.5</c:v>
                </c:pt>
                <c:pt idx="8">
                  <c:v>15</c:v>
                </c:pt>
                <c:pt idx="9">
                  <c:v>10</c:v>
                </c:pt>
                <c:pt idx="10">
                  <c:v>11.1</c:v>
                </c:pt>
                <c:pt idx="11">
                  <c:v>12</c:v>
                </c:pt>
              </c:numCache>
            </c:numRef>
          </c:val>
          <c:extLst>
            <c:ext xmlns:c16="http://schemas.microsoft.com/office/drawing/2014/chart" uri="{C3380CC4-5D6E-409C-BE32-E72D297353CC}">
              <c16:uniqueId val="{00000001-FE27-475D-A76C-327D8DB21972}"/>
            </c:ext>
          </c:extLst>
        </c:ser>
        <c:ser>
          <c:idx val="3"/>
          <c:order val="2"/>
          <c:tx>
            <c:strRef>
              <c:f>Sheet1!$D$1</c:f>
              <c:strCache>
                <c:ptCount val="1"/>
                <c:pt idx="0">
                  <c:v>Productive time spent on implementing features</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Sheet1!$A$2:$A$13</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Sheet1!$D$2:$D$13</c:f>
              <c:numCache>
                <c:formatCode>0</c:formatCode>
                <c:ptCount val="12"/>
                <c:pt idx="0">
                  <c:v>15</c:v>
                </c:pt>
                <c:pt idx="1">
                  <c:v>13.5</c:v>
                </c:pt>
                <c:pt idx="2">
                  <c:v>12</c:v>
                </c:pt>
                <c:pt idx="3">
                  <c:v>11.4</c:v>
                </c:pt>
                <c:pt idx="4">
                  <c:v>7.8000000000000007</c:v>
                </c:pt>
                <c:pt idx="5">
                  <c:v>6</c:v>
                </c:pt>
                <c:pt idx="6">
                  <c:v>11</c:v>
                </c:pt>
                <c:pt idx="7">
                  <c:v>4.5</c:v>
                </c:pt>
                <c:pt idx="8">
                  <c:v>0</c:v>
                </c:pt>
                <c:pt idx="9">
                  <c:v>5</c:v>
                </c:pt>
                <c:pt idx="10">
                  <c:v>3.9000000000000004</c:v>
                </c:pt>
                <c:pt idx="11">
                  <c:v>3</c:v>
                </c:pt>
              </c:numCache>
            </c:numRef>
          </c:val>
          <c:extLst>
            <c:ext xmlns:c16="http://schemas.microsoft.com/office/drawing/2014/chart" uri="{C3380CC4-5D6E-409C-BE32-E72D297353CC}">
              <c16:uniqueId val="{00000002-FE27-475D-A76C-327D8DB21972}"/>
            </c:ext>
          </c:extLst>
        </c:ser>
        <c:dLbls>
          <c:showLegendKey val="0"/>
          <c:showVal val="0"/>
          <c:showCatName val="0"/>
          <c:showSerName val="0"/>
          <c:showPercent val="0"/>
          <c:showBubbleSize val="0"/>
        </c:dLbls>
        <c:gapWidth val="150"/>
        <c:overlap val="100"/>
        <c:axId val="373860944"/>
        <c:axId val="373862120"/>
      </c:barChart>
      <c:catAx>
        <c:axId val="3738609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73862120"/>
        <c:crosses val="autoZero"/>
        <c:auto val="0"/>
        <c:lblAlgn val="ctr"/>
        <c:lblOffset val="100"/>
        <c:noMultiLvlLbl val="0"/>
      </c:catAx>
      <c:valAx>
        <c:axId val="37386212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73860944"/>
        <c:crosses val="autoZero"/>
        <c:crossBetween val="between"/>
      </c:valAx>
      <c:spPr>
        <a:noFill/>
        <a:ln>
          <a:noFill/>
        </a:ln>
        <a:effectLst/>
      </c:spPr>
    </c:plotArea>
    <c:legend>
      <c:legendPos val="b"/>
      <c:layout>
        <c:manualLayout>
          <c:xMode val="edge"/>
          <c:yMode val="edge"/>
          <c:x val="2.0547564668923952E-2"/>
          <c:y val="0.71892006254947138"/>
          <c:w val="0.97763359702782704"/>
          <c:h val="0.222287081283140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F49D3-0DEB-4D5E-91B8-43C8F729072E}" type="datetimeFigureOut">
              <a:rPr lang="en-US" smtClean="0"/>
              <a:t>3/9/2016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5036E-61A6-40E3-9B46-7C5604FEEE28}" type="slidenum">
              <a:rPr lang="en-US" smtClean="0"/>
              <a:t>‹#›</a:t>
            </a:fld>
            <a:endParaRPr lang="en-US"/>
          </a:p>
        </p:txBody>
      </p:sp>
    </p:spTree>
    <p:extLst>
      <p:ext uri="{BB962C8B-B14F-4D97-AF65-F5344CB8AC3E}">
        <p14:creationId xmlns:p14="http://schemas.microsoft.com/office/powerpoint/2010/main" val="130350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1</a:t>
            </a:fld>
            <a:endParaRPr lang="en-US"/>
          </a:p>
        </p:txBody>
      </p:sp>
    </p:spTree>
    <p:extLst>
      <p:ext uri="{BB962C8B-B14F-4D97-AF65-F5344CB8AC3E}">
        <p14:creationId xmlns:p14="http://schemas.microsoft.com/office/powerpoint/2010/main" val="3008696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26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465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Our next phase</a:t>
            </a:r>
            <a:r>
              <a:rPr lang="en-US" baseline="0" dirty="0"/>
              <a:t> is allowing developers and testers do what they do best, which is creating software.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Once the iteration starts, developers turn great ideas into features.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There are many activities around developing code and keeping the quality very high.</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We have developer productivity features from </a:t>
            </a:r>
            <a:r>
              <a:rPr lang="en-US" baseline="0" dirty="0" err="1"/>
              <a:t>CodeLens</a:t>
            </a:r>
            <a:r>
              <a:rPr lang="en-US" baseline="0" dirty="0"/>
              <a:t> to </a:t>
            </a:r>
            <a:r>
              <a:rPr lang="en-US" baseline="0" dirty="0" err="1"/>
              <a:t>Intellitests</a:t>
            </a:r>
            <a:endParaRPr lang="en-US"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8:00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81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74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F5B0BE-862C-47BE-95C4-1E8F6CC66EA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14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 appears for the following project types:</a:t>
            </a:r>
          </a:p>
          <a:p>
            <a:r>
              <a:rPr lang="en-US" dirty="0"/>
              <a:t>Managed WPF, </a:t>
            </a:r>
            <a:r>
              <a:rPr lang="en-US" dirty="0" err="1"/>
              <a:t>WinForms</a:t>
            </a:r>
            <a:r>
              <a:rPr lang="en-US" dirty="0"/>
              <a:t>, Console projects </a:t>
            </a:r>
          </a:p>
          <a:p>
            <a:r>
              <a:rPr lang="en-US" dirty="0"/>
              <a:t>Native Win32, Console, and MFC projects </a:t>
            </a:r>
          </a:p>
          <a:p>
            <a:r>
              <a:rPr lang="en-US" dirty="0"/>
              <a:t>ASP.NET 4 using IIS Express </a:t>
            </a:r>
          </a:p>
          <a:p>
            <a:r>
              <a:rPr lang="en-US" dirty="0"/>
              <a:t>Managed or Native 32-bit Windows Store projects running locally </a:t>
            </a:r>
          </a:p>
          <a:p>
            <a:r>
              <a:rPr lang="en-US" dirty="0"/>
              <a:t>(The feature doesn’t currently support ASP.NET 5 and IIS, as well as Windows Store projects that are 64-bit, using JavaScript, running on a remote device, or running on a phone.)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24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The next generation build system will enable teams to more easily create custom build workflows by introducing reusable tasks and leverages a lightweight, web-based authoring environment. This build system will also be capable of building code from external systems such as GitHub by leveraging the REST API’s and service hooks infrastructure available in Visual Studio Online. </a:t>
            </a:r>
          </a:p>
          <a:p>
            <a:pPr marL="171450" indent="-171450">
              <a:buFont typeface="Arial" panose="020B0604020202020204" pitchFamily="34" charset="0"/>
              <a:buChar char="•"/>
            </a:pPr>
            <a:r>
              <a:rPr lang="en-US" dirty="0"/>
              <a:t>Finally, a new cross-platform build agent will allow teams to run builds on non-Windows machines. This makes it possible for the first time to build on Linux machines and for iOS / OSX by running builds on Macs. </a:t>
            </a:r>
            <a:endParaRPr lang="en-US" sz="2000" b="0" u="none" dirty="0"/>
          </a:p>
          <a:p>
            <a:pPr marL="109273" lvl="1" indent="0">
              <a:buNone/>
            </a:pPr>
            <a:endParaRPr lang="en-US" sz="2000" b="0" u="none" dirty="0"/>
          </a:p>
          <a:p>
            <a:pPr marL="109273" lvl="1" indent="0">
              <a:buNone/>
            </a:pPr>
            <a:r>
              <a:rPr lang="en-US" sz="2000" b="1" u="sng" dirty="0"/>
              <a:t>Background Information</a:t>
            </a:r>
          </a:p>
          <a:p>
            <a:pPr marL="171450" indent="-171450">
              <a:buFont typeface="Arial" panose="020B0604020202020204" pitchFamily="34" charset="0"/>
              <a:buChar char="•"/>
            </a:pPr>
            <a:r>
              <a:rPr lang="en-US" dirty="0"/>
              <a:t>This will be previewed at BUILD but will not</a:t>
            </a:r>
            <a:r>
              <a:rPr lang="en-US" baseline="0" dirty="0"/>
              <a:t> be available until a few weeks afterwards. Depending on when you give this presentation you should check to see if this feature is available.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353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The next generation build system will enable teams to more easily create custom build workflows by introducing reusable tasks and leverages a lightweight, web-based authoring environment. This build system will also be capable of building code from external systems such as GitHub by leveraging the REST API’s and service hooks infrastructure available in Visual Studio Online. </a:t>
            </a:r>
          </a:p>
          <a:p>
            <a:pPr marL="171450" indent="-171450">
              <a:buFont typeface="Arial" panose="020B0604020202020204" pitchFamily="34" charset="0"/>
              <a:buChar char="•"/>
            </a:pPr>
            <a:r>
              <a:rPr lang="en-US" dirty="0"/>
              <a:t>Finally, a new cross-platform build agent will allow teams to run builds on non-Windows machines. This makes it possible for the first time to build on Linux machines and for iOS / OSX by running builds on Macs. </a:t>
            </a:r>
            <a:endParaRPr lang="en-US" sz="2000" b="0" u="none" dirty="0"/>
          </a:p>
          <a:p>
            <a:pPr marL="109273" lvl="1" indent="0">
              <a:buNone/>
            </a:pPr>
            <a:endParaRPr lang="en-US" sz="2000" b="0" u="none" dirty="0"/>
          </a:p>
          <a:p>
            <a:pPr marL="109273" lvl="1" indent="0">
              <a:buNone/>
            </a:pPr>
            <a:r>
              <a:rPr lang="en-US" sz="2000" b="1" u="sng" dirty="0"/>
              <a:t>Background Information</a:t>
            </a:r>
          </a:p>
          <a:p>
            <a:pPr marL="171450" indent="-171450">
              <a:buFont typeface="Arial" panose="020B0604020202020204" pitchFamily="34" charset="0"/>
              <a:buChar char="•"/>
            </a:pPr>
            <a:r>
              <a:rPr lang="en-US" dirty="0"/>
              <a:t>This will be previewed at BUILD but will not</a:t>
            </a:r>
            <a:r>
              <a:rPr lang="en-US" baseline="0" dirty="0"/>
              <a:t> be available until a few weeks afterwards. Depending on when you give this presentation you should check to see if this feature is available.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24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Symptoms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new value delivered slowly</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frequent Bugs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frequent LSIs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change not localized</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fear to change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Examples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code analysis issues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duplicate code</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code complexity</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not enough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redundant &amp; flaky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architectural spaghetti</a:t>
            </a:r>
          </a:p>
          <a:p>
            <a:pPr marL="109273" lvl="1" indent="0">
              <a:buNone/>
            </a:pPr>
            <a:endParaRPr lang="en-US" dirty="0"/>
          </a:p>
          <a:p>
            <a:pPr marL="109273" lvl="1" indent="0">
              <a:buNone/>
            </a:pPr>
            <a:r>
              <a:rPr lang="en-US" dirty="0"/>
              <a:t>Technical debt is the set of problems in a development effort that make forward progress on customer value inefficient. Technical debt saps productivity by making code hard to understand, fragile, difficult to validate, and creates unplanned work that blocks progress. Technical debt is insidious. It starts small and grows over time through rushed changes, lack of context and lack of discipline. Organizations often find that more than 50% of their capacity is sapped by technical debt.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38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dirty="0"/>
              <a:t>Technical debt is the set of problems in a development effort that make forward progress on customer value inefficient. Technical debt saps productivity by making code hard to understand, fragile, difficult to validate, and creates unplanned work that blocks progress. Technical debt is insidious. It starts small and grows over time through rushed changes, lack of context and lack of discipline. Organizations often find that more than 50% of their capacity is sapped by technical debt.</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Examples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code analysis issues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duplicate code</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code complexity</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not enough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redundant &amp; flaky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mn-cs"/>
              </a:rPr>
              <a:t>architectural spaghetti</a:t>
            </a:r>
          </a:p>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24</a:t>
            </a:fld>
            <a:endParaRPr lang="en-US"/>
          </a:p>
        </p:txBody>
      </p:sp>
    </p:spTree>
    <p:extLst>
      <p:ext uri="{BB962C8B-B14F-4D97-AF65-F5344CB8AC3E}">
        <p14:creationId xmlns:p14="http://schemas.microsoft.com/office/powerpoint/2010/main" val="258686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p>
          <a:p>
            <a:pPr marL="171450" indent="-171450">
              <a:buFont typeface="Arial" panose="020B0604020202020204" pitchFamily="34" charset="0"/>
              <a:buChar char="•"/>
            </a:pPr>
            <a:endParaRPr lang="en-US" b="0" u="none" baseline="0" dirty="0"/>
          </a:p>
          <a:p>
            <a:pPr marL="171450" indent="-171450">
              <a:buFont typeface="Arial" panose="020B0604020202020204" pitchFamily="34" charset="0"/>
              <a:buChar char="•"/>
            </a:pPr>
            <a:r>
              <a:rPr lang="en-US" b="0" u="none" dirty="0"/>
              <a:t>Cross-platform mobile development, Android, iOS,</a:t>
            </a:r>
            <a:r>
              <a:rPr lang="en-US" b="0" u="none" baseline="0" dirty="0"/>
              <a:t> or Windows</a:t>
            </a:r>
            <a:endParaRPr lang="en-US" b="0" u="none" dirty="0"/>
          </a:p>
          <a:p>
            <a:pPr marL="171450" indent="-171450">
              <a:buFont typeface="Arial" panose="020B0604020202020204" pitchFamily="34" charset="0"/>
              <a:buChar char="•"/>
            </a:pPr>
            <a:r>
              <a:rPr lang="en-US" b="0" u="none" dirty="0"/>
              <a:t>Cross-platform server development, Windows</a:t>
            </a:r>
            <a:r>
              <a:rPr lang="en-US" b="0" u="none" baseline="0" dirty="0"/>
              <a:t> or Linux</a:t>
            </a:r>
            <a:endParaRPr lang="en-US" b="0" u="none"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E966E5FF-7A5F-48F6-91D8-D06870F9F873}"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3/9/2016 8:00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6FACE17-FC94-47CB-8D97-550434C2317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74347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2F33E0-233E-4178-B35A-E52D3D2D4C7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7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Symptoms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new value delivered slowly</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frequent Bugs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frequent LSIs</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change not localized</a:t>
            </a:r>
          </a:p>
          <a:p>
            <a:pPr marL="349732" marR="0" lvl="0" indent="-349732"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fear to change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Examples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code analysis issues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duplicate code</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code complexity</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not enough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redundant &amp; flaky tests</a:t>
            </a:r>
          </a:p>
          <a:p>
            <a:pPr marL="291444" marR="0" lvl="0" indent="-291444"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176" b="0" i="0" u="none" strike="noStrike" kern="1200" cap="none" spc="0" normalizeH="0" baseline="0" noProof="0" dirty="0">
                <a:ln>
                  <a:noFill/>
                </a:ln>
                <a:solidFill>
                  <a:srgbClr val="FFFFFF"/>
                </a:solidFill>
                <a:effectLst/>
                <a:uLnTx/>
                <a:uFillTx/>
                <a:latin typeface="Segoe UI"/>
                <a:ea typeface="+mn-ea"/>
                <a:cs typeface="+mn-cs"/>
              </a:rPr>
              <a:t>architectural spaghetti</a:t>
            </a:r>
          </a:p>
          <a:p>
            <a:pPr marL="109273" lvl="1" indent="0">
              <a:buNone/>
            </a:pPr>
            <a:endParaRPr lang="en-US" dirty="0"/>
          </a:p>
          <a:p>
            <a:pPr marL="109273" lvl="1" indent="0">
              <a:buNone/>
            </a:pPr>
            <a:r>
              <a:rPr lang="en-US" dirty="0"/>
              <a:t>Technical debt is the set of problems in a development effort that make forward progress on customer value inefficient. Technical debt saps productivity by making code hard to understand, fragile, difficult to validate, and creates unplanned work that blocks progress. Technical debt is insidious. It starts small and grows over time through rushed changes, lack of context and lack of discipline. Organizations often find that more than 50% of their capacity is sapped by technical debt.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29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Now that we have</a:t>
            </a:r>
            <a:r>
              <a:rPr lang="en-US" baseline="0" dirty="0"/>
              <a:t> our build process done, we have a set of binaries. What we need to do is get to production at this point. There’s usually a few steps to get there. We have to go to Dev, QA, UAT, Pre-Production…etc.</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If we’re going to speed up that feedback cycle, we need to be able to ship a lot more quickly. What we want to do is take all the manual steps and automate them.</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8:00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72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Release management</a:t>
            </a:r>
            <a:r>
              <a:rPr lang="en-US" baseline="0" dirty="0"/>
              <a:t> capabilities in Visual Studio provide the automation and traceability to release frequently.</a:t>
            </a:r>
            <a:endParaRPr lang="en-US" sz="2000" b="0" u="none" dirty="0"/>
          </a:p>
          <a:p>
            <a:pPr marL="109273" lvl="1" indent="0">
              <a:buNone/>
            </a:pPr>
            <a:endParaRPr lang="en-US" sz="2000" b="0" u="none" dirty="0"/>
          </a:p>
          <a:p>
            <a:pPr marL="109273" lvl="1" indent="0">
              <a:buNone/>
            </a:pPr>
            <a:r>
              <a:rPr lang="en-US" sz="2000" b="1" u="sng" dirty="0"/>
              <a:t>Background Information</a:t>
            </a:r>
          </a:p>
          <a:p>
            <a:pPr marL="171450" indent="-171450">
              <a:buFontTx/>
              <a:buChar char="-"/>
            </a:pPr>
            <a:r>
              <a:rPr lang="en-US" dirty="0"/>
              <a:t>Work-item tracking with Release Management:</a:t>
            </a:r>
            <a:r>
              <a:rPr lang="en-US" baseline="0" dirty="0"/>
              <a:t> http://blogs.msdn.com/b/visualstudioalm/archive/2014/08/05/work-items-tracking-using-release-management.aspx</a:t>
            </a:r>
          </a:p>
          <a:p>
            <a:pPr marL="171450" indent="-171450">
              <a:buFontTx/>
              <a:buChar char="-"/>
            </a:pPr>
            <a:r>
              <a:rPr lang="en-US" baseline="0" dirty="0"/>
              <a:t>Release management: http://www.visualstudio.com/explore/release-management-vs</a:t>
            </a:r>
          </a:p>
          <a:p>
            <a:pPr marL="171450" indent="-171450">
              <a:buFontTx/>
              <a:buChar char="-"/>
            </a:pPr>
            <a:r>
              <a:rPr lang="en-US" baseline="0" dirty="0"/>
              <a:t>Release management VSO service: http://blogs.msdn.com/b/visualstudioalm/archive/2014/11/12/using-release-management-vso-service-to-manage-releases.aspx</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98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953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8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32</a:t>
            </a:fld>
            <a:endParaRPr lang="en-US"/>
          </a:p>
        </p:txBody>
      </p:sp>
    </p:spTree>
    <p:extLst>
      <p:ext uri="{BB962C8B-B14F-4D97-AF65-F5344CB8AC3E}">
        <p14:creationId xmlns:p14="http://schemas.microsoft.com/office/powerpoint/2010/main" val="1755665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830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Finally, we move into the last phase.</a:t>
            </a:r>
            <a:r>
              <a:rPr lang="en-US" baseline="0" dirty="0"/>
              <a:t> Now that we have moved our builds into production one of the big challenges that we have in DevOps is making sure that we not only can release quickly, but we can learn quickly. This allows us to build the right product for our customers.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8:00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48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3</a:t>
            </a:fld>
            <a:endParaRPr lang="en-US"/>
          </a:p>
        </p:txBody>
      </p:sp>
    </p:spTree>
    <p:extLst>
      <p:ext uri="{BB962C8B-B14F-4D97-AF65-F5344CB8AC3E}">
        <p14:creationId xmlns:p14="http://schemas.microsoft.com/office/powerpoint/2010/main" val="3848096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481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Applications Insights is “Public Preview” so you can use it learn how your app</a:t>
            </a:r>
            <a:r>
              <a:rPr lang="en-US" baseline="0" dirty="0"/>
              <a:t> behaves with real usage.</a:t>
            </a:r>
            <a:endParaRPr lang="en-US" sz="2000" b="0" u="none" dirty="0"/>
          </a:p>
          <a:p>
            <a:pPr marL="109273" lvl="1" indent="0">
              <a:buNone/>
            </a:pPr>
            <a:endParaRPr lang="en-US" sz="2000" b="0" u="none" dirty="0"/>
          </a:p>
          <a:p>
            <a:pPr marL="109273" lvl="1" indent="0">
              <a:buNone/>
            </a:pPr>
            <a:r>
              <a:rPr lang="en-US" sz="2000" b="1" u="sng" dirty="0"/>
              <a:t>Background Information</a:t>
            </a:r>
          </a:p>
          <a:p>
            <a:pPr marL="171450" indent="-171450">
              <a:buFontTx/>
              <a:buChar char="-"/>
            </a:pPr>
            <a:r>
              <a:rPr lang="en-US" dirty="0"/>
              <a:t>http://azure.microsoft.com/en-us/documentation/articles/app-insights-start-monitoring-app-health-usage/#add</a:t>
            </a:r>
          </a:p>
          <a:p>
            <a:pPr marL="171450" indent="-171450">
              <a:buFontTx/>
              <a:buChar char="-"/>
            </a:pPr>
            <a:r>
              <a:rPr lang="en-US" dirty="0"/>
              <a:t>Monitoring web applications: http://azure.microsoft.com/en-us/documentation/articles/app-insights-web-monitor-performance/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220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Application Insights is not just for your</a:t>
            </a:r>
            <a:r>
              <a:rPr lang="en-US" baseline="0" dirty="0"/>
              <a:t> Windows and Azure apps but also has cross-platform support for iOS and Android as well.</a:t>
            </a:r>
          </a:p>
          <a:p>
            <a:pPr marL="171450" indent="-171450">
              <a:buFont typeface="Arial" panose="020B0604020202020204" pitchFamily="34" charset="0"/>
              <a:buChar char="•"/>
            </a:pPr>
            <a:r>
              <a:rPr lang="en-US" sz="2000" b="0" u="none" baseline="0" dirty="0"/>
              <a:t>You also have the flexibility to add your own customized metrics or export the data to integrate with other data sources.</a:t>
            </a:r>
            <a:endParaRPr lang="en-US" sz="2000" b="0" u="none" dirty="0"/>
          </a:p>
          <a:p>
            <a:pPr marL="109273" lvl="1" indent="0">
              <a:buNone/>
            </a:pPr>
            <a:endParaRPr lang="en-US" sz="2000" b="0" u="none" dirty="0"/>
          </a:p>
          <a:p>
            <a:pPr marL="109273" lvl="1" indent="0">
              <a:buNone/>
            </a:pPr>
            <a:r>
              <a:rPr lang="en-US" sz="2000" b="1" u="sng" dirty="0"/>
              <a:t>Background Information</a:t>
            </a:r>
          </a:p>
          <a:p>
            <a:pPr marL="171450" indent="-171450">
              <a:buFontTx/>
              <a:buChar char="-"/>
            </a:pPr>
            <a:r>
              <a:rPr lang="en-US" dirty="0"/>
              <a:t>https://microsoft.sharepoint.com/teams/dtms/_layouts/15/WopiFrame.aspx?sourcedoc={5802DA69-7266-4768-9B37-F07A4F812228}&amp;file=(V3)%20AI%20Customer%20Deck.pptx&amp;action=default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628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73" lvl="1" indent="0">
              <a:buNone/>
            </a:pPr>
            <a:r>
              <a:rPr lang="en-US" sz="2000" b="1" u="sng" dirty="0"/>
              <a:t>Talking Points</a:t>
            </a:r>
          </a:p>
          <a:p>
            <a:pPr marL="171450" indent="-171450">
              <a:buFont typeface="Arial" panose="020B0604020202020204" pitchFamily="34" charset="0"/>
              <a:buChar char="•"/>
            </a:pPr>
            <a:r>
              <a:rPr lang="en-US" dirty="0"/>
              <a:t>This is the first in a wave of additions to the analytical capabilities of Visual Studio Online using Power BI to easily visualize data and gain insights not previously possible.</a:t>
            </a:r>
          </a:p>
          <a:p>
            <a:pPr marL="171450" indent="-171450">
              <a:buFont typeface="Arial" panose="020B0604020202020204" pitchFamily="34" charset="0"/>
              <a:buChar char="•"/>
            </a:pPr>
            <a:r>
              <a:rPr lang="en-US" dirty="0"/>
              <a:t>Understanding data is the key to making insightful business decisions, identifying gaps and issues, fixing those issues and monitoring progress.</a:t>
            </a:r>
          </a:p>
          <a:p>
            <a:pPr marL="171450" indent="-171450">
              <a:buFont typeface="Arial" panose="020B0604020202020204" pitchFamily="34" charset="0"/>
              <a:buChar char="•"/>
            </a:pPr>
            <a:endParaRPr lang="en-US" sz="2000" b="0" u="none" dirty="0"/>
          </a:p>
          <a:p>
            <a:pPr marL="109273" lvl="1" indent="0">
              <a:buNone/>
            </a:pPr>
            <a:r>
              <a:rPr lang="en-US" sz="2000" b="1" u="sng" dirty="0"/>
              <a:t>Background Information</a:t>
            </a:r>
          </a:p>
          <a:p>
            <a:pPr marL="171450" indent="-171450">
              <a:buFontTx/>
              <a:buChar char="-"/>
            </a:pPr>
            <a:r>
              <a:rPr lang="en-US" dirty="0"/>
              <a:t>http://blogs.msdn.com/b/visualstudioalm/archive/2015/05/04/gain-understanding-and-insights-into-projects-in-visual-studio-online-with-power-bi.aspx</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2241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39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Live web apps with their own hostnames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Swap </a:t>
            </a:r>
            <a:r>
              <a:rPr kumimoji="0" lang="en-US" sz="1200" b="1"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content and configurations </a:t>
            </a: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elements between two deployment slots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200" b="1"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Validate changes </a:t>
            </a: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in a staging slot before swapping it with the production slot</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200" b="1"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Swap</a:t>
            </a: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contents </a:t>
            </a:r>
            <a:r>
              <a:rPr kumimoji="0" lang="en-US" sz="1200" b="1"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back</a:t>
            </a: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immediately. if changes are not as you expected</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200" b="1"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Root Cause Analysis</a:t>
            </a:r>
            <a:r>
              <a:rPr kumimoji="0" lang="en-US" sz="12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Diagnosis production issues after fixes are made in the staging slot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743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936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a:t>
            </a:r>
            <a:r>
              <a:rPr lang="en-US" dirty="0"/>
              <a:t> Azure App Service builds fully managed DevOps solutions:</a:t>
            </a:r>
            <a:r>
              <a:rPr lang="en-US" baseline="0" dirty="0"/>
              <a:t> so you can manage business goals rather than infrastructure.</a:t>
            </a:r>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2080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DevOps</a:t>
            </a:r>
          </a:p>
          <a:p>
            <a:pPr lvl="0"/>
            <a:r>
              <a:rPr lang="en-US" sz="1200" kern="1200" dirty="0">
                <a:solidFill>
                  <a:schemeClr val="tx1"/>
                </a:solidFill>
                <a:effectLst/>
                <a:latin typeface="+mn-lt"/>
                <a:ea typeface="+mn-ea"/>
                <a:cs typeface="+mn-cs"/>
              </a:rPr>
              <a:t>Continuous Integration (Build)</a:t>
            </a:r>
            <a:endParaRPr lang="en-US" sz="16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Continuous Deployment (Release Management)</a:t>
            </a:r>
            <a:endParaRPr lang="en-US" sz="16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Continuous Testing (Test Hub)</a:t>
            </a:r>
            <a:endParaRPr lang="en-US" sz="16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End-to-End Demo "A Day in the Life of a Developer"</a:t>
            </a:r>
            <a:endParaRPr lang="en-US" sz="16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.Net</a:t>
            </a:r>
            <a:r>
              <a:rPr lang="en-US" sz="1200" kern="1200" dirty="0">
                <a:solidFill>
                  <a:schemeClr val="tx1"/>
                </a:solidFill>
                <a:effectLst/>
                <a:latin typeface="+mn-lt"/>
                <a:ea typeface="+mn-ea"/>
                <a:cs typeface="+mn-cs"/>
              </a:rPr>
              <a:t> / Java / Windows / Linux</a:t>
            </a:r>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46</a:t>
            </a:fld>
            <a:endParaRPr lang="en-US"/>
          </a:p>
        </p:txBody>
      </p:sp>
    </p:spTree>
    <p:extLst>
      <p:ext uri="{BB962C8B-B14F-4D97-AF65-F5344CB8AC3E}">
        <p14:creationId xmlns:p14="http://schemas.microsoft.com/office/powerpoint/2010/main" val="2548816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524752-80F1-4E3D-B54D-661B0D4581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82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4</a:t>
            </a:fld>
            <a:endParaRPr lang="en-US"/>
          </a:p>
        </p:txBody>
      </p:sp>
    </p:spTree>
    <p:extLst>
      <p:ext uri="{BB962C8B-B14F-4D97-AF65-F5344CB8AC3E}">
        <p14:creationId xmlns:p14="http://schemas.microsoft.com/office/powerpoint/2010/main" val="1621408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E22BB-1869-4D9D-B8D2-1612EB3883A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81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97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stage.</a:t>
            </a:r>
          </a:p>
          <a:p>
            <a:r>
              <a:rPr lang="en-US" dirty="0"/>
              <a:t>PowerShell DSC is not a solution.  It’s a tool.</a:t>
            </a:r>
          </a:p>
          <a:p>
            <a:r>
              <a:rPr lang="en-US" dirty="0"/>
              <a:t>This talk is a shameless</a:t>
            </a:r>
            <a:r>
              <a:rPr lang="en-US" baseline="0" dirty="0"/>
              <a:t> plug for AA DSC.</a:t>
            </a:r>
          </a:p>
          <a:p>
            <a:r>
              <a:rPr lang="en-US" baseline="0" dirty="0"/>
              <a:t>“on our platform” – all of the incumbent configuration management solutions are much stronger with AWS cloud and Linux platform.  Their capabilities on Azure / Windows are comparatively weak.  </a:t>
            </a:r>
          </a:p>
          <a:p>
            <a:r>
              <a:rPr lang="en-US" baseline="0" dirty="0"/>
              <a:t>DSC = Desired State Configuration, a PowerShell technology.</a:t>
            </a:r>
          </a:p>
          <a:p>
            <a:endParaRPr lang="en-US" dirty="0"/>
          </a:p>
          <a:p>
            <a:pPr rtl="0" fontAlgn="ctr"/>
            <a:r>
              <a:rPr lang="en-US" sz="900" b="0" i="0" kern="1200" dirty="0">
                <a:solidFill>
                  <a:schemeClr val="tx1"/>
                </a:solidFill>
                <a:effectLst/>
                <a:latin typeface="Segoe UI Light" pitchFamily="34" charset="0"/>
                <a:ea typeface="+mn-ea"/>
                <a:cs typeface="+mn-cs"/>
              </a:rPr>
              <a:t>Infra/Configuration as Code</a:t>
            </a:r>
          </a:p>
          <a:p>
            <a:pPr rtl="0" fontAlgn="ctr"/>
            <a:r>
              <a:rPr lang="en-US" sz="900" b="0" i="0" kern="1200" dirty="0">
                <a:solidFill>
                  <a:schemeClr val="tx1"/>
                </a:solidFill>
                <a:effectLst/>
                <a:latin typeface="Segoe UI Light" pitchFamily="34" charset="0"/>
                <a:ea typeface="+mn-ea"/>
                <a:cs typeface="+mn-cs"/>
              </a:rPr>
              <a:t>Release Management</a:t>
            </a:r>
          </a:p>
          <a:p>
            <a:pPr rtl="0" fontAlgn="ctr"/>
            <a:r>
              <a:rPr lang="en-US" sz="900" b="0" i="0" kern="1200" dirty="0">
                <a:solidFill>
                  <a:schemeClr val="tx1"/>
                </a:solidFill>
                <a:effectLst/>
                <a:latin typeface="Segoe UI Light" pitchFamily="34" charset="0"/>
                <a:ea typeface="+mn-ea"/>
                <a:cs typeface="+mn-cs"/>
              </a:rPr>
              <a:t>Continuous Integration and Deployment</a:t>
            </a:r>
          </a:p>
          <a:p>
            <a:pPr rtl="0" fontAlgn="ctr"/>
            <a:r>
              <a:rPr lang="en-US" sz="900" b="0" i="0" kern="1200" dirty="0">
                <a:solidFill>
                  <a:schemeClr val="tx1"/>
                </a:solidFill>
                <a:effectLst/>
                <a:latin typeface="Segoe UI Light" pitchFamily="34" charset="0"/>
                <a:ea typeface="+mn-ea"/>
                <a:cs typeface="+mn-cs"/>
              </a:rPr>
              <a:t>Automated Testing</a:t>
            </a:r>
          </a:p>
          <a:p>
            <a:pPr rtl="0" fontAlgn="ctr"/>
            <a:r>
              <a:rPr lang="en-US" sz="900" b="0" i="0" kern="1200" dirty="0">
                <a:solidFill>
                  <a:schemeClr val="tx1"/>
                </a:solidFill>
                <a:effectLst/>
                <a:latin typeface="Segoe UI Light" pitchFamily="34" charset="0"/>
                <a:ea typeface="+mn-ea"/>
                <a:cs typeface="+mn-cs"/>
              </a:rPr>
              <a:t>App Performance Monitoring</a:t>
            </a:r>
          </a:p>
          <a:p>
            <a:r>
              <a:rPr lang="en-US" dirty="0"/>
              <a:t>Configuration Management</a:t>
            </a:r>
          </a:p>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7</a:t>
            </a:fld>
            <a:endParaRPr lang="en-US"/>
          </a:p>
        </p:txBody>
      </p:sp>
    </p:spTree>
    <p:extLst>
      <p:ext uri="{BB962C8B-B14F-4D97-AF65-F5344CB8AC3E}">
        <p14:creationId xmlns:p14="http://schemas.microsoft.com/office/powerpoint/2010/main" val="1729053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the absence of the word “Azure” in the title of this talk.  These techniques are generally applicable to any Windows box that can reach its management server.  (e.g. your Azure Automation DSC Pull Server)</a:t>
            </a:r>
          </a:p>
          <a:p>
            <a:endParaRPr lang="en-US" dirty="0"/>
          </a:p>
        </p:txBody>
      </p:sp>
      <p:sp>
        <p:nvSpPr>
          <p:cNvPr id="4" name="Slide Number Placeholder 3"/>
          <p:cNvSpPr>
            <a:spLocks noGrp="1"/>
          </p:cNvSpPr>
          <p:nvPr>
            <p:ph type="sldNum" sz="quarter" idx="10"/>
          </p:nvPr>
        </p:nvSpPr>
        <p:spPr/>
        <p:txBody>
          <a:bodyPr/>
          <a:lstStyle/>
          <a:p>
            <a:fld id="{1415036E-61A6-40E3-9B46-7C5604FEEE28}" type="slidenum">
              <a:rPr lang="en-US" smtClean="0"/>
              <a:t>8</a:t>
            </a:fld>
            <a:endParaRPr lang="en-US"/>
          </a:p>
        </p:txBody>
      </p:sp>
    </p:spTree>
    <p:extLst>
      <p:ext uri="{BB962C8B-B14F-4D97-AF65-F5344CB8AC3E}">
        <p14:creationId xmlns:p14="http://schemas.microsoft.com/office/powerpoint/2010/main" val="2607985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b="1" dirty="0"/>
              <a:t>Time: </a:t>
            </a:r>
            <a:r>
              <a:rPr lang="en-US" b="0" dirty="0"/>
              <a:t>1-2</a:t>
            </a:r>
            <a:r>
              <a:rPr lang="en-US" b="0" baseline="0" dirty="0"/>
              <a:t> minutes</a:t>
            </a:r>
            <a:endParaRPr lang="en-US" b="1" dirty="0"/>
          </a:p>
          <a:p>
            <a:r>
              <a:rPr lang="en-US" b="1" dirty="0"/>
              <a:t>Flow:</a:t>
            </a:r>
          </a:p>
          <a:p>
            <a:pPr marL="171450" indent="-171450">
              <a:buFont typeface="Arial" panose="020B0604020202020204" pitchFamily="34" charset="0"/>
              <a:buChar char="•"/>
            </a:pPr>
            <a:r>
              <a:rPr lang="en-US" dirty="0"/>
              <a:t>There are two important</a:t>
            </a:r>
            <a:r>
              <a:rPr lang="en-US" baseline="0" dirty="0"/>
              <a:t> considerations when creating m</a:t>
            </a:r>
            <a:r>
              <a:rPr lang="en-US" dirty="0"/>
              <a:t>odern</a:t>
            </a:r>
            <a:r>
              <a:rPr lang="en-US" baseline="0" dirty="0"/>
              <a:t> applications: continuously delivering value to your customers and rapidly responding to changes in the marketplace.</a:t>
            </a:r>
          </a:p>
          <a:p>
            <a:pPr marL="171450" indent="-171450">
              <a:buFont typeface="Arial" panose="020B0604020202020204" pitchFamily="34" charset="0"/>
              <a:buChar char="•"/>
            </a:pPr>
            <a:r>
              <a:rPr lang="en-US" baseline="0" dirty="0"/>
              <a:t>Delivering at the pace your customers expect is all about decreasing cycle time to incorporate additional feedback loops. A good application lifecycle management solution will help you coordinate your software development efforts from ideation through delivery, and incorporate customer feedback and user insights into your next iteration. This enables you to drive down your cycle times and close your feedback loops; making you better equipped to operate in today’s ever-changing marketplace.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Quotes to look for:</a:t>
            </a:r>
          </a:p>
          <a:p>
            <a:pPr marL="171450" marR="0" indent="-171450" algn="l" defTabSz="932468"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a:p>
            <a:pPr marL="0" indent="0">
              <a:buFont typeface="Arial" panose="020B0604020202020204" pitchFamily="34" charset="0"/>
              <a:buNone/>
            </a:pPr>
            <a:r>
              <a:rPr lang="en-US" b="1" dirty="0"/>
              <a:t>Narrative guidance:</a:t>
            </a:r>
          </a:p>
          <a:p>
            <a:pPr marL="0" indent="0">
              <a:buFont typeface="Arial" panose="020B0604020202020204" pitchFamily="34" charset="0"/>
              <a:buNone/>
            </a:pPr>
            <a:r>
              <a:rPr lang="en-US" dirty="0"/>
              <a:t>Modern</a:t>
            </a:r>
            <a:r>
              <a:rPr lang="en-US" baseline="0" dirty="0"/>
              <a:t> application development boils down to two key concepts. Continuously deliver value to your customers and rapidly respond to changes in the marketplace. Delivering at the pace your customers expect is all about cycle time and feedback loops. With a good application lifecycle management solution, you can coordinate your software development efforts from ideation to delivery to incorporating customer feedback into the next iteration. This will enable you to drive down your cycle times and close your feedback loops; making you better equipped to operate in today’s ever changing marketplace.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Transition to next slide:</a:t>
            </a:r>
          </a:p>
          <a:p>
            <a:pPr marL="0" indent="0">
              <a:buFont typeface="Arial" panose="020B0604020202020204" pitchFamily="34" charset="0"/>
              <a:buNone/>
            </a:pPr>
            <a:r>
              <a:rPr lang="en-US" dirty="0"/>
              <a:t>This isn’t a new story. ALM</a:t>
            </a:r>
            <a:r>
              <a:rPr lang="en-US" baseline="0" dirty="0"/>
              <a:t> has been the norm for software development for the last 10 years. Now l</a:t>
            </a:r>
            <a:r>
              <a:rPr lang="en-US" dirty="0"/>
              <a:t>et’s take a</a:t>
            </a:r>
            <a:r>
              <a:rPr lang="en-US" baseline="0" dirty="0"/>
              <a:t> closer look at some emerging trends in the software development industry.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6064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What is DevOps?</a:t>
            </a:r>
            <a:endParaRPr lang="en-US"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As we've gone through the first decade of agile development, we noticed development teams got really efficient at developing software. We also saw that there are two distinct lifecycles. The ALM lifecycle and the Operations lifecycle. They were very different. What we're noticing is there's a convergence of lifecycles into one lifecycle called DevOps. DevOps is more than a technology or a tool set, it’s a mindset that requires cultural evolution. It's around people 1st, then process 2nd, the tooling is there to help facilitate the cultural and process changes you need to make.</a:t>
            </a:r>
            <a:r>
              <a:rPr lang="en-US" sz="900" kern="1200" baseline="0" dirty="0">
                <a:solidFill>
                  <a:schemeClr val="tx1"/>
                </a:solidFill>
                <a:effectLst/>
                <a:latin typeface="+mn-lt"/>
                <a:ea typeface="+mn-ea"/>
                <a:cs typeface="+mn-cs"/>
              </a:rPr>
              <a:t>  This is what will make </a:t>
            </a:r>
            <a:r>
              <a:rPr lang="en-US" sz="900" kern="1200" dirty="0">
                <a:solidFill>
                  <a:schemeClr val="tx1"/>
                </a:solidFill>
                <a:effectLst/>
                <a:latin typeface="+mn-lt"/>
                <a:ea typeface="+mn-ea"/>
                <a:cs typeface="+mn-cs"/>
              </a:rPr>
              <a:t>your application lifecycle faster and more predictable.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Why is it important?</a:t>
            </a:r>
            <a:endParaRPr lang="en-US"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DevOps integrates development teams and operations teams in order to improve collaboration, productivity, and be more responsive to business needs. This is accomplished by automating infrastructure, automating workflows, and continuously measuring application performance. Teams work better together and think more alike by breaking down silos and sharing responsibilities. This will Increase the rate of software delivery and improve the time to market from months/weeks to days/hours.</a:t>
            </a:r>
          </a:p>
          <a:p>
            <a:pPr lvl="0"/>
            <a:endParaRPr lang="en-US"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At Microsoft the DevOps investments were making inside of Visual Studio, Visual Studio Online, Team Foundation Server, and Azure reflect on our</a:t>
            </a:r>
            <a:r>
              <a:rPr lang="en-US" sz="900" kern="1200" baseline="0" dirty="0">
                <a:solidFill>
                  <a:schemeClr val="tx1"/>
                </a:solidFill>
                <a:effectLst/>
                <a:latin typeface="+mn-lt"/>
                <a:ea typeface="+mn-ea"/>
                <a:cs typeface="+mn-cs"/>
              </a:rPr>
              <a:t> f</a:t>
            </a:r>
            <a:r>
              <a:rPr lang="en-US" sz="900" kern="1200" dirty="0">
                <a:solidFill>
                  <a:schemeClr val="tx1"/>
                </a:solidFill>
                <a:effectLst/>
                <a:latin typeface="+mn-lt"/>
                <a:ea typeface="+mn-ea"/>
                <a:cs typeface="+mn-cs"/>
              </a:rPr>
              <a:t>ocus enabling and empowering teams to get great software into the hands of your customers.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3/9/2016 8:00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2110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FFFFF"/>
              </a:buClr>
              <a:defRPr/>
            </a:pPr>
            <a:r>
              <a:rPr lang="it-IT" sz="2000" b="0" dirty="0">
                <a:gradFill>
                  <a:gsLst>
                    <a:gs pos="1250">
                      <a:srgbClr val="FFFFFF"/>
                    </a:gs>
                    <a:gs pos="100000">
                      <a:srgbClr val="FFFFFF"/>
                    </a:gs>
                  </a:gsLst>
                  <a:lin ang="5400000" scaled="0"/>
                </a:gradFill>
              </a:rPr>
              <a:t>Let’s take a look at some of the</a:t>
            </a:r>
            <a:r>
              <a:rPr lang="it-IT" sz="2000" b="0" baseline="0" dirty="0">
                <a:gradFill>
                  <a:gsLst>
                    <a:gs pos="1250">
                      <a:srgbClr val="FFFFFF"/>
                    </a:gs>
                    <a:gs pos="100000">
                      <a:srgbClr val="FFFFFF"/>
                    </a:gs>
                  </a:gsLst>
                  <a:lin ang="5400000" scaled="0"/>
                </a:gradFill>
              </a:rPr>
              <a:t> work that we’re doing today. I’ll cover this at a very high level now, but much deeper in my session later today.</a:t>
            </a:r>
          </a:p>
          <a:p>
            <a:pPr marL="0" marR="0" indent="0" algn="l" defTabSz="914400" rtl="0" eaLnBrk="1" fontAlgn="auto" latinLnBrk="0" hangingPunct="1">
              <a:lnSpc>
                <a:spcPct val="100000"/>
              </a:lnSpc>
              <a:spcBef>
                <a:spcPts val="0"/>
              </a:spcBef>
              <a:spcAft>
                <a:spcPts val="0"/>
              </a:spcAft>
              <a:buClr>
                <a:srgbClr val="FFFFFF"/>
              </a:buClr>
              <a:buSzTx/>
              <a:buFontTx/>
              <a:buNone/>
              <a:tabLst/>
              <a:defRPr/>
            </a:pPr>
            <a:r>
              <a:rPr lang="it-IT" sz="2000" b="0" baseline="0" dirty="0">
                <a:gradFill>
                  <a:gsLst>
                    <a:gs pos="1250">
                      <a:srgbClr val="FFFFFF"/>
                    </a:gs>
                    <a:gs pos="100000">
                      <a:srgbClr val="FFFFFF"/>
                    </a:gs>
                  </a:gsLst>
                  <a:lin ang="5400000" scaled="0"/>
                </a:gradFill>
              </a:rPr>
              <a:t>We can q</a:t>
            </a:r>
            <a:r>
              <a:rPr lang="en-US" sz="2000" dirty="0">
                <a:gradFill>
                  <a:gsLst>
                    <a:gs pos="0">
                      <a:srgbClr val="FFFFFF"/>
                    </a:gs>
                    <a:gs pos="86000">
                      <a:srgbClr val="FFFFFF"/>
                    </a:gs>
                  </a:gsLst>
                  <a:path path="circle">
                    <a:fillToRect r="100000" b="100000"/>
                  </a:path>
                </a:gradFill>
                <a:latin typeface="Segoe UI"/>
              </a:rPr>
              <a:t>quickly define, prioritize, and decompose the work for your project. Dashboards</a:t>
            </a:r>
            <a:r>
              <a:rPr lang="en-US" sz="2000" baseline="0" dirty="0">
                <a:gradFill>
                  <a:gsLst>
                    <a:gs pos="0">
                      <a:srgbClr val="FFFFFF"/>
                    </a:gs>
                    <a:gs pos="86000">
                      <a:srgbClr val="FFFFFF"/>
                    </a:gs>
                  </a:gsLst>
                  <a:path path="circle">
                    <a:fillToRect r="100000" b="100000"/>
                  </a:path>
                </a:gradFill>
                <a:latin typeface="Segoe UI"/>
              </a:rPr>
              <a:t> and charts provide </a:t>
            </a:r>
            <a:r>
              <a:rPr lang="en-US" sz="2000" dirty="0">
                <a:gradFill>
                  <a:gsLst>
                    <a:gs pos="0">
                      <a:srgbClr val="FFFFFF"/>
                    </a:gs>
                    <a:gs pos="86000">
                      <a:srgbClr val="FFFFFF"/>
                    </a:gs>
                  </a:gsLst>
                  <a:path path="circle">
                    <a:fillToRect r="100000" b="100000"/>
                  </a:path>
                </a:gradFill>
                <a:latin typeface="Segoe UI"/>
              </a:rPr>
              <a:t>visibility to your team and stakeholders.</a:t>
            </a:r>
          </a:p>
          <a:p>
            <a:pPr marL="0" marR="0" indent="0" algn="l" defTabSz="914400" rtl="0" eaLnBrk="1" fontAlgn="auto" latinLnBrk="0" hangingPunct="1">
              <a:lnSpc>
                <a:spcPct val="100000"/>
              </a:lnSpc>
              <a:spcBef>
                <a:spcPts val="0"/>
              </a:spcBef>
              <a:spcAft>
                <a:spcPts val="0"/>
              </a:spcAft>
              <a:buClr>
                <a:srgbClr val="FFFFFF"/>
              </a:buClr>
              <a:buSzTx/>
              <a:buFontTx/>
              <a:buNone/>
              <a:tabLst/>
              <a:defRPr/>
            </a:pPr>
            <a:endParaRPr lang="en-US" sz="2000" dirty="0">
              <a:gradFill>
                <a:gsLst>
                  <a:gs pos="0">
                    <a:srgbClr val="FFFFFF"/>
                  </a:gs>
                  <a:gs pos="86000">
                    <a:srgbClr val="FFFFFF"/>
                  </a:gs>
                </a:gsLst>
                <a:path path="circle">
                  <a:fillToRect r="100000" b="100000"/>
                </a:path>
              </a:gradFill>
              <a:latin typeface="Segoe UI"/>
            </a:endParaRPr>
          </a:p>
          <a:p>
            <a:pPr>
              <a:buClr>
                <a:srgbClr val="FFFFFF"/>
              </a:buClr>
              <a:defRPr/>
            </a:pPr>
            <a:endParaRPr lang="it-IT" sz="2000" b="0" baseline="0" dirty="0">
              <a:gradFill>
                <a:gsLst>
                  <a:gs pos="1250">
                    <a:srgbClr val="FFFFFF"/>
                  </a:gs>
                  <a:gs pos="100000">
                    <a:srgbClr val="FFFFFF"/>
                  </a:gs>
                </a:gsLst>
                <a:lin ang="5400000" scaled="0"/>
              </a:gradFill>
            </a:endParaRPr>
          </a:p>
          <a:p>
            <a:pPr>
              <a:buClr>
                <a:srgbClr val="FFFFFF"/>
              </a:buClr>
              <a:defRPr/>
            </a:pPr>
            <a:r>
              <a:rPr lang="it-IT" sz="2000" b="1" dirty="0">
                <a:gradFill>
                  <a:gsLst>
                    <a:gs pos="1250">
                      <a:srgbClr val="FFFFFF"/>
                    </a:gs>
                    <a:gs pos="100000">
                      <a:srgbClr val="FFFFFF"/>
                    </a:gs>
                  </a:gsLst>
                  <a:lin ang="5400000" scaled="0"/>
                </a:gradFill>
              </a:rPr>
              <a:t>Backlogs</a:t>
            </a:r>
            <a:r>
              <a:rPr lang="it-IT" sz="2000" dirty="0">
                <a:gradFill>
                  <a:gsLst>
                    <a:gs pos="1250">
                      <a:srgbClr val="FFFFFF"/>
                    </a:gs>
                    <a:gs pos="100000">
                      <a:srgbClr val="FFFFFF"/>
                    </a:gs>
                  </a:gsLst>
                  <a:lin ang="5400000" scaled="0"/>
                </a:gradFill>
              </a:rPr>
              <a:t> to </a:t>
            </a:r>
            <a:r>
              <a:rPr lang="en-US" sz="1200" dirty="0">
                <a:gradFill>
                  <a:gsLst>
                    <a:gs pos="0">
                      <a:srgbClr val="FFFFFF"/>
                    </a:gs>
                    <a:gs pos="86000">
                      <a:srgbClr val="FFFFFF"/>
                    </a:gs>
                  </a:gsLst>
                  <a:path path="circle">
                    <a:fillToRect r="100000" b="100000"/>
                  </a:path>
                </a:gradFill>
                <a:latin typeface="Segoe UI"/>
              </a:rPr>
              <a:t>quickly define, prioritize, and decompose the work for your project.</a:t>
            </a:r>
          </a:p>
          <a:p>
            <a:pPr>
              <a:spcBef>
                <a:spcPts val="2353"/>
              </a:spcBef>
              <a:buClr>
                <a:srgbClr val="FFFFFF"/>
              </a:buClr>
              <a:defRPr/>
            </a:pPr>
            <a:r>
              <a:rPr lang="en-US" sz="2000" b="1" dirty="0">
                <a:gradFill>
                  <a:gsLst>
                    <a:gs pos="1250">
                      <a:srgbClr val="FFFFFF"/>
                    </a:gs>
                    <a:gs pos="100000">
                      <a:srgbClr val="FFFFFF"/>
                    </a:gs>
                  </a:gsLst>
                  <a:lin ang="5400000" scaled="0"/>
                </a:gradFill>
              </a:rPr>
              <a:t>Kanban</a:t>
            </a:r>
            <a:r>
              <a:rPr lang="en-US" sz="2000" dirty="0">
                <a:gradFill>
                  <a:gsLst>
                    <a:gs pos="1250">
                      <a:srgbClr val="FFFFFF"/>
                    </a:gs>
                    <a:gs pos="100000">
                      <a:srgbClr val="FFFFFF"/>
                    </a:gs>
                  </a:gsLst>
                  <a:lin ang="5400000" scaled="0"/>
                </a:gradFill>
              </a:rPr>
              <a:t> can</a:t>
            </a:r>
            <a:r>
              <a:rPr lang="en-US" sz="2000" baseline="0" dirty="0">
                <a:gradFill>
                  <a:gsLst>
                    <a:gs pos="1250">
                      <a:srgbClr val="FFFFFF"/>
                    </a:gs>
                    <a:gs pos="100000">
                      <a:srgbClr val="FFFFFF"/>
                    </a:gs>
                  </a:gsLst>
                  <a:lin ang="5400000" scaled="0"/>
                </a:gradFill>
              </a:rPr>
              <a:t> be used for e</a:t>
            </a:r>
            <a:r>
              <a:rPr lang="en-US" sz="1200" dirty="0">
                <a:gradFill>
                  <a:gsLst>
                    <a:gs pos="0">
                      <a:srgbClr val="FFFFFF"/>
                    </a:gs>
                    <a:gs pos="86000">
                      <a:srgbClr val="FFFFFF"/>
                    </a:gs>
                  </a:gsLst>
                  <a:path path="circle">
                    <a:fillToRect r="100000" b="100000"/>
                  </a:path>
                </a:gradFill>
                <a:latin typeface="Segoe UI"/>
              </a:rPr>
              <a:t>ach backlog in Visual Studio Online.</a:t>
            </a:r>
          </a:p>
          <a:p>
            <a:pPr>
              <a:spcBef>
                <a:spcPts val="2353"/>
              </a:spcBef>
              <a:buClr>
                <a:srgbClr val="FFFFFF"/>
              </a:buClr>
              <a:defRPr/>
            </a:pPr>
            <a:r>
              <a:rPr lang="en-US" sz="2000" b="1" dirty="0">
                <a:gradFill>
                  <a:gsLst>
                    <a:gs pos="1250">
                      <a:srgbClr val="FFFFFF"/>
                    </a:gs>
                    <a:gs pos="100000">
                      <a:srgbClr val="FFFFFF"/>
                    </a:gs>
                  </a:gsLst>
                  <a:lin ang="5400000" scaled="0"/>
                </a:gradFill>
              </a:rPr>
              <a:t>Dashboards</a:t>
            </a:r>
            <a:r>
              <a:rPr lang="en-US" sz="2000" dirty="0">
                <a:gradFill>
                  <a:gsLst>
                    <a:gs pos="1250">
                      <a:srgbClr val="FFFFFF"/>
                    </a:gs>
                    <a:gs pos="100000">
                      <a:srgbClr val="FFFFFF"/>
                    </a:gs>
                  </a:gsLst>
                  <a:lin ang="5400000" scaled="0"/>
                </a:gradFill>
              </a:rPr>
              <a:t> t</a:t>
            </a:r>
            <a:r>
              <a:rPr lang="en-US" sz="1200" dirty="0">
                <a:gradFill>
                  <a:gsLst>
                    <a:gs pos="0">
                      <a:srgbClr val="FFFFFF"/>
                    </a:gs>
                    <a:gs pos="86000">
                      <a:srgbClr val="FFFFFF"/>
                    </a:gs>
                  </a:gsLst>
                  <a:path path="circle">
                    <a:fillToRect r="100000" b="100000"/>
                  </a:path>
                </a:gradFill>
                <a:latin typeface="Segoe UI"/>
              </a:rPr>
              <a:t>hat provide visibility to your team and stakeholders.</a:t>
            </a:r>
          </a:p>
          <a:p>
            <a:pPr>
              <a:spcBef>
                <a:spcPts val="2353"/>
              </a:spcBef>
              <a:buClr>
                <a:srgbClr val="FFFFFF"/>
              </a:buClr>
              <a:defRPr/>
            </a:pPr>
            <a:r>
              <a:rPr lang="en-US" sz="2000" b="1" dirty="0">
                <a:gradFill>
                  <a:gsLst>
                    <a:gs pos="1250">
                      <a:srgbClr val="FFFFFF"/>
                    </a:gs>
                    <a:gs pos="100000">
                      <a:srgbClr val="FFFFFF"/>
                    </a:gs>
                  </a:gsLst>
                  <a:lin ang="5400000" scaled="0"/>
                </a:gradFill>
              </a:rPr>
              <a:t>Charts</a:t>
            </a:r>
            <a:r>
              <a:rPr lang="en-US" sz="2000" dirty="0">
                <a:gradFill>
                  <a:gsLst>
                    <a:gs pos="1250">
                      <a:srgbClr val="FFFFFF"/>
                    </a:gs>
                    <a:gs pos="100000">
                      <a:srgbClr val="FFFFFF"/>
                    </a:gs>
                  </a:gsLst>
                  <a:lin ang="5400000" scaled="0"/>
                </a:gradFill>
              </a:rPr>
              <a:t> </a:t>
            </a:r>
            <a:r>
              <a:rPr lang="en-US" sz="1200" dirty="0">
                <a:gradFill>
                  <a:gsLst>
                    <a:gs pos="0">
                      <a:srgbClr val="FFFFFF"/>
                    </a:gs>
                    <a:gs pos="86000">
                      <a:srgbClr val="FFFFFF"/>
                    </a:gs>
                  </a:gsLst>
                  <a:path path="circle">
                    <a:fillToRect r="100000" b="100000"/>
                  </a:path>
                </a:gradFill>
                <a:latin typeface="Segoe UI"/>
              </a:rPr>
              <a:t>that bring your data to life and make it visible to your team, organization, and stakeholders.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8:00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857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w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Master" Target="../slideMasters/slideMaster6.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3" Type="http://schemas.openxmlformats.org/officeDocument/2006/relationships/image" Target="../media/image85.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4.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8" Type="http://schemas.openxmlformats.org/officeDocument/2006/relationships/image" Target="../media/image40.png"/><Relationship Id="rId51" Type="http://schemas.openxmlformats.org/officeDocument/2006/relationships/image" Target="../media/image8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w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Master" Target="../slideMasters/slideMaster8.xml"/><Relationship Id="rId4" Type="http://schemas.openxmlformats.org/officeDocument/2006/relationships/image" Target="../media/image33.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3.w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Master" Target="../slideMasters/slideMaster11.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3" Type="http://schemas.openxmlformats.org/officeDocument/2006/relationships/image" Target="../media/image85.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4.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8" Type="http://schemas.openxmlformats.org/officeDocument/2006/relationships/image" Target="../media/image40.png"/><Relationship Id="rId51" Type="http://schemas.openxmlformats.org/officeDocument/2006/relationships/image" Target="../media/image83.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 Id="rId4" Type="http://schemas.openxmlformats.org/officeDocument/2006/relationships/image" Target="../media/image19.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 Id="rId4" Type="http://schemas.openxmlformats.org/officeDocument/2006/relationships/image" Target="../media/image19.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Master" Target="../slideMasters/slideMaster15.xml"/><Relationship Id="rId5" Type="http://schemas.openxmlformats.org/officeDocument/2006/relationships/image" Target="../media/image97.png"/><Relationship Id="rId4" Type="http://schemas.microsoft.com/office/2007/relationships/hdphoto" Target="../media/hdphoto1.wdp"/></Relationships>
</file>

<file path=ppt/slideLayouts/_rels/slideLayout3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6.xml"/><Relationship Id="rId4" Type="http://schemas.openxmlformats.org/officeDocument/2006/relationships/image" Target="../media/image101.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chart" Target="../charts/chart1.xml"/><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chart" Target="../charts/chart2.xml"/><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8.jpg"/><Relationship Id="rId1" Type="http://schemas.openxmlformats.org/officeDocument/2006/relationships/slideMaster" Target="../slideMasters/slideMaster17.xml"/><Relationship Id="rId4" Type="http://schemas.openxmlformats.org/officeDocument/2006/relationships/image" Target="../media/image103.pn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8.jpg"/><Relationship Id="rId1" Type="http://schemas.openxmlformats.org/officeDocument/2006/relationships/slideMaster" Target="../slideMasters/slideMaster17.xml"/><Relationship Id="rId4" Type="http://schemas.openxmlformats.org/officeDocument/2006/relationships/image" Target="../media/image103.png"/></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07.jpg"/><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08.jpg"/><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1.png"/><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3.wmf"/></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1.xml"/><Relationship Id="rId4"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1.xml"/><Relationship Id="rId4" Type="http://schemas.openxmlformats.org/officeDocument/2006/relationships/image" Target="../media/image7.pn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1.xml"/><Relationship Id="rId4" Type="http://schemas.openxmlformats.org/officeDocument/2006/relationships/image" Target="../media/image7.png"/></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1DEA8E-B6C2-41AD-B442-812C368340EF}"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80795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DEA8E-B6C2-41AD-B442-812C368340EF}"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34737901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36998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1527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30840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56768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7211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8454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827110175"/>
      </p:ext>
    </p:extLst>
  </p:cSld>
  <p:clrMapOvr>
    <a:masterClrMapping/>
  </p:clrMapOvr>
  <p:transition>
    <p:fade/>
  </p:transition>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sp>
        <p:nvSpPr>
          <p:cNvPr id="8"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9" name="Picture 8" descr="CloudCampaign_LockupV2_Gray.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335862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7" name="Picture 6" descr="CloudCampaign_LockupV2_Gray.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10" name="Picture 9" descr="Microsof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315497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9" name="Picture 8" descr="CloudCampaign_LockupV2_Gray.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10" name="Picture 9" descr="Microsof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349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DEA8E-B6C2-41AD-B442-812C368340EF}"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8723058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2452946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2378016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142845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377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614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solidFill>
                  <a:schemeClr val="tx1"/>
                </a:solidFill>
              </a:defRPr>
            </a:lvl1pPr>
          </a:lstStyle>
          <a:p>
            <a:r>
              <a:rPr lang="en-US" dirty="0"/>
              <a:t>Section title</a:t>
            </a:r>
          </a:p>
        </p:txBody>
      </p:sp>
    </p:spTree>
    <p:extLst>
      <p:ext uri="{BB962C8B-B14F-4D97-AF65-F5344CB8AC3E}">
        <p14:creationId xmlns:p14="http://schemas.microsoft.com/office/powerpoint/2010/main" val="255043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71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682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527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prstGeom prst="rect">
            <a:avLst/>
          </a:prstGeo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prstGeom prst="rect">
            <a:avLst/>
          </a:prstGeo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327125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65560483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413314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41518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297619"/>
            <a:ext cx="3185945" cy="5603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3427" tIns="170742" rIns="213427" bIns="170742" numCol="1" spcCol="0" rtlCol="0" fromWordArt="0" anchor="t" anchorCtr="0" forceAA="0" compatLnSpc="1">
            <a:prstTxWarp prst="textNoShape">
              <a:avLst/>
            </a:prstTxWarp>
            <a:noAutofit/>
          </a:bodyPr>
          <a:lstStyle/>
          <a:p>
            <a:pPr marL="0" marR="0" lvl="0" indent="0" algn="ctr" defTabSz="1088199"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40227009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2717" cy="770467"/>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prstGeom prst="rect">
            <a:avLst/>
          </a:prstGeo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prstGeom prst="rect">
            <a:avLst/>
          </a:prstGeo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81273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5910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9" y="1189177"/>
            <a:ext cx="4777188" cy="3905813"/>
          </a:xfrm>
          <a:prstGeom prst="rect">
            <a:avLst/>
          </a:prstGeom>
        </p:spPr>
        <p:txBody>
          <a:bodyPr wrap="square">
            <a:spAutoFit/>
          </a:bodyPr>
          <a:lstStyle>
            <a:lvl1pPr marL="0" indent="0">
              <a:spcBef>
                <a:spcPts val="1200"/>
              </a:spcBef>
              <a:buClr>
                <a:schemeClr val="tx1"/>
              </a:buClr>
              <a:buFont typeface="Wingdings" pitchFamily="2" charset="2"/>
              <a:buNone/>
              <a:defRPr sz="5200">
                <a:solidFill>
                  <a:schemeClr val="tx1"/>
                </a:solidFill>
              </a:defRPr>
            </a:lvl1pPr>
            <a:lvl2pPr marL="0" indent="0">
              <a:spcBef>
                <a:spcPts val="1059"/>
              </a:spcBef>
              <a:buNone/>
              <a:defRPr sz="1866">
                <a:solidFill>
                  <a:schemeClr val="tx1"/>
                </a:solidFill>
              </a:defRPr>
            </a:lvl2pPr>
            <a:lvl3pPr marL="227109" indent="0">
              <a:buNone/>
              <a:tabLst/>
              <a:defRPr sz="1866">
                <a:solidFill>
                  <a:schemeClr val="tx1"/>
                </a:solidFill>
              </a:defRPr>
            </a:lvl3pPr>
            <a:lvl4pPr marL="451105" indent="0">
              <a:buNone/>
              <a:defRPr>
                <a:solidFill>
                  <a:schemeClr val="tx1"/>
                </a:solidFill>
              </a:defRPr>
            </a:lvl4pPr>
            <a:lvl5pPr marL="671990"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136202" y="1187622"/>
            <a:ext cx="3287170" cy="2644828"/>
          </a:xfrm>
          <a:prstGeom prst="rect">
            <a:avLst/>
          </a:prstGeom>
          <a:solidFill>
            <a:schemeClr val="bg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479822" y="1176725"/>
            <a:ext cx="3346937" cy="2644828"/>
          </a:xfrm>
          <a:prstGeom prst="rect">
            <a:avLst/>
          </a:prstGeom>
          <a:solidFill>
            <a:schemeClr val="accent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136205" y="3867937"/>
            <a:ext cx="3287170" cy="2689656"/>
          </a:xfrm>
          <a:prstGeom prst="rect">
            <a:avLst/>
          </a:prstGeom>
          <a:solidFill>
            <a:schemeClr val="tx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479822" y="3867937"/>
            <a:ext cx="3346937" cy="2689656"/>
          </a:xfrm>
          <a:prstGeom prst="rect">
            <a:avLst/>
          </a:prstGeom>
          <a:solidFill>
            <a:schemeClr val="accent5"/>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3352180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9" y="289517"/>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1008162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9881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a:prstGeom prst="rect">
            <a:avLst/>
          </a:prstGeo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3102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prstGeom prst="rect">
            <a:avLst/>
          </a:prstGeo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prstGeom prst="rect">
            <a:avLst/>
          </a:prstGeo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prstGeom prst="rect">
            <a:avLst/>
          </a:prstGeo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633796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187645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688" indent="-284688">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40" indent="-2753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4" indent="-22401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61" indent="-22401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69240" y="289512"/>
            <a:ext cx="11655840" cy="899665"/>
          </a:xfrm>
          <a:prstGeom prst="rect">
            <a:avLst/>
          </a:prstGeo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3085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a:prstGeom prst="rect">
            <a:avLst/>
          </a:prstGeo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89406449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a:prstGeom prst="rect">
            <a:avLst/>
          </a:prstGeo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a:prstGeom prst="rect">
            <a:avLst/>
          </a:prstGeo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2902883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10744"/>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2747"/>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2747"/>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7634650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a:prstGeom prst="rect">
            <a:avLst/>
          </a:prstGeo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a:prstGeom prst="rect">
            <a:avLst/>
          </a:prstGeo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7969929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59016" y="2082616"/>
            <a:ext cx="3765304" cy="3586208"/>
          </a:xfrm>
          <a:prstGeom prst="rect">
            <a:avLst/>
          </a:prstGeom>
          <a:solidFill>
            <a:schemeClr val="accent2"/>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99417" y="2082616"/>
            <a:ext cx="3765304" cy="3586208"/>
          </a:xfrm>
          <a:prstGeom prst="rect">
            <a:avLst/>
          </a:prstGeom>
          <a:solidFill>
            <a:schemeClr val="tx2"/>
          </a:solidFill>
          <a:ln>
            <a:noFill/>
          </a:ln>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6"/>
            <a:ext cx="3765304" cy="3586208"/>
          </a:xfrm>
          <a:prstGeom prst="rect">
            <a:avLst/>
          </a:prstGeom>
          <a:solidFill>
            <a:schemeClr val="bg1"/>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83491800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5139"/>
          </a:xfrm>
          <a:prstGeom prst="rect">
            <a:avLst/>
          </a:prstGeo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5139"/>
          </a:xfrm>
          <a:prstGeom prst="rect">
            <a:avLst/>
          </a:prstGeo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2506706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15103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17072247"/>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379933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289642145"/>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73908342"/>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70243055"/>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92098634"/>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87386609"/>
      </p:ext>
    </p:extLst>
  </p:cSld>
  <p:clrMapOvr>
    <a:masterClrMapping/>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6729390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43516639"/>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07109718"/>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06890691"/>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69400098"/>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479567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3864705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55565675"/>
      </p:ext>
    </p:extLst>
  </p:cSld>
  <p:clrMapOvr>
    <a:masterClrMapping/>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810206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8630919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04241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198964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713398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430885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34294017"/>
      </p:ext>
    </p:extLst>
  </p:cSld>
  <p:clrMapOvr>
    <a:masterClrMapping/>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76599248"/>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2751337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2093269"/>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6621178"/>
      </p:ext>
    </p:extLst>
  </p:cSld>
  <p:clrMapOvr>
    <a:masterClrMapping/>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64826858"/>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18627359"/>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0232365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166569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457962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6683656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327173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10087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0356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6604474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035339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1528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96869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189387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215989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660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78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775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73575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05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1023550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71155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8236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208786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60573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048848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2399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66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05325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9220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774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092494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31371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14783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8308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8620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230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01771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5230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73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4049827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1DEA8E-B6C2-41AD-B442-812C368340EF}"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16190891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5490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90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298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28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8806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62710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67650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1935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69" y="974"/>
            <a:ext cx="6090347" cy="6856054"/>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00" tIns="2061193" rIns="179234" bIns="143387" numCol="1" rtlCol="0" anchor="t" anchorCtr="0" compatLnSpc="1">
            <a:prstTxWarp prst="textNoShape">
              <a:avLst/>
            </a:prstTxWarp>
          </a:bodyPr>
          <a:lstStyle/>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0" i="0" u="none" strike="noStrike" kern="1200" cap="none" spc="0" normalizeH="0" baseline="0" noProof="0" dirty="0">
              <a:ln>
                <a:noFill/>
              </a:ln>
              <a:solidFill>
                <a:srgbClr val="FFFFFF"/>
              </a:solidFill>
              <a:effectLst/>
              <a:uLnTx/>
              <a:uFillTx/>
              <a:latin typeface="Segoe UI Light"/>
              <a:ea typeface="ＭＳ Ｐゴシック" charset="0"/>
              <a:cs typeface="+mn-cs"/>
            </a:endParaRPr>
          </a:p>
        </p:txBody>
      </p:sp>
      <p:sp>
        <p:nvSpPr>
          <p:cNvPr id="2" name="Title 1"/>
          <p:cNvSpPr>
            <a:spLocks noGrp="1"/>
          </p:cNvSpPr>
          <p:nvPr>
            <p:ph type="title"/>
          </p:nvPr>
        </p:nvSpPr>
        <p:spPr>
          <a:xfrm>
            <a:off x="269241" y="289515"/>
            <a:ext cx="5528056" cy="899665"/>
          </a:xfrm>
        </p:spPr>
        <p:txBody>
          <a:bodyPr/>
          <a:lstStyle>
            <a:lvl1pPr>
              <a:defRPr sz="480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1" y="1206424"/>
            <a:ext cx="5528054" cy="1824039"/>
          </a:xfrm>
        </p:spPr>
        <p:txBody>
          <a:bodyPr wrap="square">
            <a:spAutoFit/>
          </a:bodyPr>
          <a:lstStyle>
            <a:lvl1pPr marL="0" indent="0">
              <a:lnSpc>
                <a:spcPct val="100000"/>
              </a:lnSpc>
              <a:spcBef>
                <a:spcPts val="600"/>
              </a:spcBef>
              <a:spcAft>
                <a:spcPts val="200"/>
              </a:spcAft>
              <a:buNone/>
              <a:defRPr sz="3200" b="1">
                <a:solidFill>
                  <a:schemeClr val="bg1"/>
                </a:solidFill>
              </a:defRPr>
            </a:lvl1pPr>
            <a:lvl2pPr marL="0" indent="0">
              <a:lnSpc>
                <a:spcPct val="90000"/>
              </a:lnSpc>
              <a:spcBef>
                <a:spcPts val="400"/>
              </a:spcBef>
              <a:spcAft>
                <a:spcPts val="600"/>
              </a:spcAft>
              <a:buNone/>
              <a:defRPr sz="1800" i="1">
                <a:solidFill>
                  <a:schemeClr val="bg1"/>
                </a:solidFill>
              </a:defRPr>
            </a:lvl2pPr>
            <a:lvl3pPr marL="173004" indent="-173004">
              <a:spcBef>
                <a:spcPts val="0"/>
              </a:spcBef>
              <a:spcAft>
                <a:spcPts val="200"/>
              </a:spcAft>
              <a:defRPr sz="1800">
                <a:solidFill>
                  <a:schemeClr val="bg1">
                    <a:lumMod val="85000"/>
                  </a:schemeClr>
                </a:solidFill>
              </a:defRPr>
            </a:lvl3pPr>
            <a:lvl4pPr marL="401561" indent="-173004">
              <a:spcBef>
                <a:spcPts val="0"/>
              </a:spcBef>
              <a:spcAft>
                <a:spcPts val="200"/>
              </a:spcAft>
              <a:defRPr sz="1600">
                <a:solidFill>
                  <a:schemeClr val="bg1">
                    <a:lumMod val="85000"/>
                  </a:schemeClr>
                </a:solidFill>
              </a:defRPr>
            </a:lvl4pPr>
            <a:lvl5pPr marL="630117" indent="-173004">
              <a:spcBef>
                <a:spcPts val="0"/>
              </a:spcBef>
              <a:spcAft>
                <a:spcPts val="200"/>
              </a:spcAft>
              <a:defRPr sz="1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37581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7211888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0005D-344A-4C00-AA8A-5DF9EEE47552}"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E94753-1794-4F6A-AB2C-BDB42C9E29B1}"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81084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127047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sp>
        <p:nvSpPr>
          <p:cNvPr id="8"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9" name="Picture 8" descr="CloudCampaign_LockupV2_Gray.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425169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7" name="Picture 6" descr="CloudCampaign_LockupV2_Gray.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10" name="Picture 9" descr="Microsof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193293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4290274"/>
            <a:ext cx="5733119" cy="896552"/>
          </a:xfrm>
          <a:prstGeom prst="rect">
            <a:avLst/>
          </a:prstGeom>
          <a:noFill/>
        </p:spPr>
        <p:txBody>
          <a:bodyPr lIns="107536" tIns="80653" rIns="107536" bIns="80653">
            <a:noAutofit/>
          </a:bodyPr>
          <a:lstStyle>
            <a:lvl1pPr marL="0" indent="0">
              <a:spcBef>
                <a:spcPts val="0"/>
              </a:spcBef>
              <a:buNone/>
              <a:defRPr sz="1866"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1974" y="2618761"/>
            <a:ext cx="5733119" cy="1440975"/>
          </a:xfrm>
          <a:prstGeom prst="rect">
            <a:avLst/>
          </a:prstGeom>
          <a:noFill/>
        </p:spPr>
        <p:txBody>
          <a:bodyPr lIns="107536" tIns="67211" rIns="107536" bIns="67211" anchor="t" anchorCtr="0"/>
          <a:lstStyle>
            <a:lvl1pPr>
              <a:defRPr sz="5200" spc="-99"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64198" y="2188227"/>
            <a:ext cx="3590155" cy="425161"/>
          </a:xfrm>
          <a:prstGeom prst="rect">
            <a:avLst/>
          </a:prstGeom>
        </p:spPr>
        <p:txBody>
          <a:bodyPr vert="horz" lIns="160093" tIns="40023" rIns="80047" bIns="40023" anchor="b" anchorCtr="0"/>
          <a:lstStyle>
            <a:lvl1pPr marL="0" indent="0">
              <a:buNone/>
              <a:defRPr sz="1866">
                <a:solidFill>
                  <a:schemeClr val="bg1"/>
                </a:solidFill>
              </a:defRPr>
            </a:lvl1pPr>
            <a:lvl4pPr marL="1600664" indent="0">
              <a:buNone/>
              <a:defRPr/>
            </a:lvl4pPr>
          </a:lstStyle>
          <a:p>
            <a:pPr lvl="0"/>
            <a:r>
              <a:rPr lang="en-US" dirty="0"/>
              <a:t>SCENARIO</a:t>
            </a:r>
          </a:p>
        </p:txBody>
      </p:sp>
      <p:pic>
        <p:nvPicPr>
          <p:cNvPr id="9" name="Picture 8" descr="CloudCampaign_LockupV2_Gray.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694" y="360467"/>
            <a:ext cx="2794054" cy="223869"/>
          </a:xfrm>
          <a:prstGeom prst="rect">
            <a:avLst/>
          </a:prstGeom>
        </p:spPr>
      </p:pic>
      <p:pic>
        <p:nvPicPr>
          <p:cNvPr id="10" name="Picture 9" descr="Microsoft.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3943" y="6285918"/>
            <a:ext cx="1426510" cy="30462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720" y="1600853"/>
            <a:ext cx="4327216" cy="4327216"/>
          </a:xfrm>
          <a:prstGeom prst="rect">
            <a:avLst/>
          </a:prstGeom>
        </p:spPr>
      </p:pic>
    </p:spTree>
    <p:extLst>
      <p:ext uri="{BB962C8B-B14F-4D97-AF65-F5344CB8AC3E}">
        <p14:creationId xmlns:p14="http://schemas.microsoft.com/office/powerpoint/2010/main" val="345325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1203496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630150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3776" y="271750"/>
            <a:ext cx="7171399" cy="1796217"/>
          </a:xfrm>
          <a:prstGeom prst="rect">
            <a:avLst/>
          </a:prstGeom>
          <a:noFill/>
        </p:spPr>
        <p:txBody>
          <a:bodyPr lIns="80047" tIns="67211" rIns="80047" bIns="67211" anchor="t" anchorCtr="0"/>
          <a:lstStyle>
            <a:lvl1pPr>
              <a:defRPr sz="8532" spc="-99"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00" y="2143983"/>
            <a:ext cx="4614765" cy="4614765"/>
          </a:xfrm>
          <a:prstGeom prst="rect">
            <a:avLst/>
          </a:prstGeom>
        </p:spPr>
      </p:pic>
    </p:spTree>
    <p:extLst>
      <p:ext uri="{BB962C8B-B14F-4D97-AF65-F5344CB8AC3E}">
        <p14:creationId xmlns:p14="http://schemas.microsoft.com/office/powerpoint/2010/main" val="113300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186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935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7"/>
            <a:ext cx="11467744" cy="1796217"/>
          </a:xfrm>
          <a:prstGeom prst="rect">
            <a:avLst/>
          </a:prstGeom>
          <a:noFill/>
        </p:spPr>
        <p:txBody>
          <a:bodyPr lIns="80047" tIns="67211" rIns="80047" bIns="67211" anchor="t" anchorCtr="0"/>
          <a:lstStyle>
            <a:lvl1pPr>
              <a:defRPr sz="8532" spc="-99" baseline="0">
                <a:solidFill>
                  <a:schemeClr val="tx1"/>
                </a:solidFill>
              </a:defRPr>
            </a:lvl1pPr>
          </a:lstStyle>
          <a:p>
            <a:r>
              <a:rPr lang="en-US" dirty="0"/>
              <a:t>Section title</a:t>
            </a:r>
          </a:p>
        </p:txBody>
      </p:sp>
    </p:spTree>
    <p:extLst>
      <p:ext uri="{BB962C8B-B14F-4D97-AF65-F5344CB8AC3E}">
        <p14:creationId xmlns:p14="http://schemas.microsoft.com/office/powerpoint/2010/main" val="3792625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461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473988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113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97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prstGeom prst="rect">
            <a:avLst/>
          </a:prstGeo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prstGeom prst="rect">
            <a:avLst/>
          </a:prstGeo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72317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1723783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3586208"/>
          </a:xfrm>
          <a:prstGeom prst="rect">
            <a:avLst/>
          </a:prstGeom>
        </p:spPr>
        <p:txBody>
          <a:bodyPr/>
          <a:lstStyle/>
          <a:p>
            <a:endParaRPr lang="en-US" dirty="0"/>
          </a:p>
        </p:txBody>
      </p:sp>
      <p:sp>
        <p:nvSpPr>
          <p:cNvPr id="2" name="Title 1"/>
          <p:cNvSpPr>
            <a:spLocks noGrp="1"/>
          </p:cNvSpPr>
          <p:nvPr>
            <p:ph type="title"/>
          </p:nvPr>
        </p:nvSpPr>
        <p:spPr>
          <a:xfrm>
            <a:off x="269243" y="289514"/>
            <a:ext cx="11655840" cy="89966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prstGeom prst="rect">
            <a:avLst/>
          </a:prstGeo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5423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030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297619"/>
            <a:ext cx="3185945" cy="5603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3427" tIns="170742" rIns="213427" bIns="170742" numCol="1" spcCol="0" rtlCol="0" fromWordArt="0" anchor="t" anchorCtr="0" forceAA="0" compatLnSpc="1">
            <a:prstTxWarp prst="textNoShape">
              <a:avLst/>
            </a:prstTxWarp>
            <a:noAutofit/>
          </a:bodyPr>
          <a:lstStyle/>
          <a:p>
            <a:pPr marL="0" marR="0" lvl="0" indent="0" algn="ctr" defTabSz="1088199"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175404174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2717" cy="770467"/>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prstGeom prst="rect">
            <a:avLst/>
          </a:prstGeo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prstGeom prst="rect">
            <a:avLst/>
          </a:prstGeo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30675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1637790"/>
          </a:xfrm>
          <a:prstGeom prst="rect">
            <a:avLst/>
          </a:prstGeo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2" y="289515"/>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73336857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14341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3222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9" y="1189177"/>
            <a:ext cx="4777188" cy="3905813"/>
          </a:xfrm>
          <a:prstGeom prst="rect">
            <a:avLst/>
          </a:prstGeom>
        </p:spPr>
        <p:txBody>
          <a:bodyPr wrap="square">
            <a:spAutoFit/>
          </a:bodyPr>
          <a:lstStyle>
            <a:lvl1pPr marL="0" indent="0">
              <a:spcBef>
                <a:spcPts val="1200"/>
              </a:spcBef>
              <a:buClr>
                <a:schemeClr val="tx1"/>
              </a:buClr>
              <a:buFont typeface="Wingdings" pitchFamily="2" charset="2"/>
              <a:buNone/>
              <a:defRPr sz="5200">
                <a:solidFill>
                  <a:schemeClr val="tx1"/>
                </a:solidFill>
              </a:defRPr>
            </a:lvl1pPr>
            <a:lvl2pPr marL="0" indent="0">
              <a:spcBef>
                <a:spcPts val="1059"/>
              </a:spcBef>
              <a:buNone/>
              <a:defRPr sz="1866">
                <a:solidFill>
                  <a:schemeClr val="tx1"/>
                </a:solidFill>
              </a:defRPr>
            </a:lvl2pPr>
            <a:lvl3pPr marL="227109" indent="0">
              <a:buNone/>
              <a:tabLst/>
              <a:defRPr sz="1866">
                <a:solidFill>
                  <a:schemeClr val="tx1"/>
                </a:solidFill>
              </a:defRPr>
            </a:lvl3pPr>
            <a:lvl4pPr marL="451105" indent="0">
              <a:buNone/>
              <a:defRPr>
                <a:solidFill>
                  <a:schemeClr val="tx1"/>
                </a:solidFill>
              </a:defRPr>
            </a:lvl4pPr>
            <a:lvl5pPr marL="671990"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136202" y="1187622"/>
            <a:ext cx="3287170" cy="2644828"/>
          </a:xfrm>
          <a:prstGeom prst="rect">
            <a:avLst/>
          </a:prstGeom>
          <a:solidFill>
            <a:schemeClr val="bg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479822" y="1176725"/>
            <a:ext cx="3346937" cy="2644828"/>
          </a:xfrm>
          <a:prstGeom prst="rect">
            <a:avLst/>
          </a:prstGeom>
          <a:solidFill>
            <a:schemeClr val="accent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136205" y="3867937"/>
            <a:ext cx="3287170" cy="2689656"/>
          </a:xfrm>
          <a:prstGeom prst="rect">
            <a:avLst/>
          </a:prstGeom>
          <a:solidFill>
            <a:schemeClr val="tx2"/>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479822" y="3867937"/>
            <a:ext cx="3346937" cy="2689656"/>
          </a:xfrm>
          <a:prstGeom prst="rect">
            <a:avLst/>
          </a:prstGeom>
          <a:solidFill>
            <a:schemeClr val="accent5"/>
          </a:solidFill>
        </p:spPr>
        <p:txBody>
          <a:bodyPr wrap="square" tIns="107568" bIns="107568">
            <a:noAutofit/>
          </a:bodyPr>
          <a:lstStyle>
            <a:lvl1pPr marL="0" indent="0">
              <a:spcBef>
                <a:spcPts val="1200"/>
              </a:spcBef>
              <a:buClr>
                <a:schemeClr val="tx1"/>
              </a:buClr>
              <a:buFont typeface="Wingdings" pitchFamily="2" charset="2"/>
              <a:buNone/>
              <a:defRPr sz="4000">
                <a:solidFill>
                  <a:schemeClr val="bg1"/>
                </a:solidFill>
              </a:defRPr>
            </a:lvl1pPr>
            <a:lvl2pPr marL="0" indent="0">
              <a:spcBef>
                <a:spcPts val="1059"/>
              </a:spcBef>
              <a:buNone/>
              <a:defRPr sz="1866">
                <a:solidFill>
                  <a:schemeClr val="bg1"/>
                </a:solidFill>
              </a:defRPr>
            </a:lvl2pPr>
            <a:lvl3pPr marL="227109" indent="0">
              <a:buNone/>
              <a:tabLst/>
              <a:defRPr sz="1866">
                <a:solidFill>
                  <a:schemeClr val="bg1"/>
                </a:solidFill>
              </a:defRPr>
            </a:lvl3pPr>
            <a:lvl4pPr marL="451105" indent="0">
              <a:buNone/>
              <a:defRPr>
                <a:solidFill>
                  <a:schemeClr val="bg1"/>
                </a:solidFill>
              </a:defRPr>
            </a:lvl4pPr>
            <a:lvl5pPr marL="671990"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7450137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9" y="289517"/>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76911767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51929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a:prstGeom prst="rect">
            <a:avLst/>
          </a:prstGeo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80276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11655840" cy="89966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prstGeom prst="rect">
            <a:avLst/>
          </a:prstGeo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prstGeom prst="rect">
            <a:avLst/>
          </a:prstGeo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prstGeom prst="rect">
            <a:avLst/>
          </a:prstGeo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2621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688" indent="-284688">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40" indent="-2753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4" indent="-22401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61" indent="-22401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69240" y="289512"/>
            <a:ext cx="11655840" cy="899665"/>
          </a:xfrm>
          <a:prstGeom prst="rect">
            <a:avLst/>
          </a:prstGeo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83203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a:prstGeom prst="rect">
            <a:avLst/>
          </a:prstGeo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52018021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a:prstGeom prst="rect">
            <a:avLst/>
          </a:prstGeo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a:prstGeom prst="rect">
            <a:avLst/>
          </a:prstGeo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13806851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708712"/>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2747"/>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2747"/>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4160480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66894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a:prstGeom prst="rect">
            <a:avLst/>
          </a:prstGeo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a:prstGeom prst="rect">
            <a:avLst/>
          </a:prstGeo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2766945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65" y="487"/>
            <a:ext cx="6096298" cy="6857026"/>
          </a:xfrm>
          <a:prstGeom prst="rect">
            <a:avLst/>
          </a:prstGeom>
          <a:solidFill>
            <a:srgbClr val="1B5CA9"/>
          </a:solidFill>
          <a:ln w="25400" cap="flat" cmpd="sng" algn="ctr">
            <a:noFill/>
            <a:prstDash val="solid"/>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marL="0" marR="0" lvl="0" indent="0" algn="ctr" defTabSz="89603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18578801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59016" y="2082616"/>
            <a:ext cx="3765304" cy="3586208"/>
          </a:xfrm>
          <a:prstGeom prst="rect">
            <a:avLst/>
          </a:prstGeom>
          <a:solidFill>
            <a:schemeClr val="accent2"/>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99417" y="2082616"/>
            <a:ext cx="3765304" cy="3586208"/>
          </a:xfrm>
          <a:prstGeom prst="rect">
            <a:avLst/>
          </a:prstGeom>
          <a:solidFill>
            <a:schemeClr val="tx2"/>
          </a:solidFill>
          <a:ln>
            <a:noFill/>
          </a:ln>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6"/>
            <a:ext cx="3765304" cy="3586208"/>
          </a:xfrm>
          <a:prstGeom prst="rect">
            <a:avLst/>
          </a:prstGeom>
          <a:solidFill>
            <a:schemeClr val="bg1"/>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7889683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5139"/>
          </a:xfrm>
          <a:prstGeom prst="rect">
            <a:avLst/>
          </a:prstGeo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5139"/>
          </a:xfrm>
          <a:prstGeom prst="rect">
            <a:avLst/>
          </a:prstGeo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733861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616161">
                        <a:alpha val="50000"/>
                      </a:srgbClr>
                    </a:gs>
                    <a:gs pos="86000">
                      <a:srgbClr val="616161">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9560027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0005D-344A-4C00-AA8A-5DF9EEE47552}"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E94753-1794-4F6A-AB2C-BDB42C9E29B1}"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8413342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4366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91020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04388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51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49379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7642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35721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85232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1086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9897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1436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8725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66197129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18446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15273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28841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22779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32674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91602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82946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66244526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558037"/>
      </p:ext>
    </p:extLst>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1549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90439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85513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89660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358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86155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51762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9773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0239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73969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61028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7810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45136231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18446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51764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23911078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6836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56040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609020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26189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61892778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957722"/>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135694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3515620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45004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204872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432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615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528831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480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51953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737756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95338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97300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16467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12614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05332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328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78774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1DEA8E-B6C2-41AD-B442-812C368340EF}"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37442023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672648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8051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60763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60783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56516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4246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918912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32061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949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4324024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290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01893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394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319194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94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37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256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41001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25849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56206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56798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69" y="974"/>
            <a:ext cx="6090347" cy="6856054"/>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00" tIns="2061193" rIns="179234" bIns="143387" numCol="1" rtlCol="0" anchor="t" anchorCtr="0" compatLnSpc="1">
            <a:prstTxWarp prst="textNoShape">
              <a:avLst/>
            </a:prstTxWarp>
          </a:bodyPr>
          <a:lstStyle/>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0" i="0" u="none" strike="noStrike" kern="1200" cap="none" spc="0" normalizeH="0" baseline="0" noProof="0" dirty="0">
              <a:ln>
                <a:noFill/>
              </a:ln>
              <a:solidFill>
                <a:srgbClr val="FFFFFF"/>
              </a:solidFill>
              <a:effectLst/>
              <a:uLnTx/>
              <a:uFillTx/>
              <a:latin typeface="Segoe UI Light"/>
              <a:ea typeface="ＭＳ Ｐゴシック" charset="0"/>
              <a:cs typeface="+mn-cs"/>
            </a:endParaRPr>
          </a:p>
        </p:txBody>
      </p:sp>
      <p:sp>
        <p:nvSpPr>
          <p:cNvPr id="2" name="Title 1"/>
          <p:cNvSpPr>
            <a:spLocks noGrp="1"/>
          </p:cNvSpPr>
          <p:nvPr>
            <p:ph type="title"/>
          </p:nvPr>
        </p:nvSpPr>
        <p:spPr>
          <a:xfrm>
            <a:off x="269241" y="289515"/>
            <a:ext cx="5528056" cy="899665"/>
          </a:xfrm>
        </p:spPr>
        <p:txBody>
          <a:bodyPr/>
          <a:lstStyle>
            <a:lvl1pPr>
              <a:defRPr sz="480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1" y="1206424"/>
            <a:ext cx="5528054" cy="1824039"/>
          </a:xfrm>
        </p:spPr>
        <p:txBody>
          <a:bodyPr wrap="square">
            <a:spAutoFit/>
          </a:bodyPr>
          <a:lstStyle>
            <a:lvl1pPr marL="0" indent="0">
              <a:lnSpc>
                <a:spcPct val="100000"/>
              </a:lnSpc>
              <a:spcBef>
                <a:spcPts val="600"/>
              </a:spcBef>
              <a:spcAft>
                <a:spcPts val="200"/>
              </a:spcAft>
              <a:buNone/>
              <a:defRPr sz="3200" b="1">
                <a:solidFill>
                  <a:schemeClr val="bg1"/>
                </a:solidFill>
              </a:defRPr>
            </a:lvl1pPr>
            <a:lvl2pPr marL="0" indent="0">
              <a:lnSpc>
                <a:spcPct val="90000"/>
              </a:lnSpc>
              <a:spcBef>
                <a:spcPts val="400"/>
              </a:spcBef>
              <a:spcAft>
                <a:spcPts val="600"/>
              </a:spcAft>
              <a:buNone/>
              <a:defRPr sz="1800" i="1">
                <a:solidFill>
                  <a:schemeClr val="bg1"/>
                </a:solidFill>
              </a:defRPr>
            </a:lvl2pPr>
            <a:lvl3pPr marL="173004" indent="-173004">
              <a:spcBef>
                <a:spcPts val="0"/>
              </a:spcBef>
              <a:spcAft>
                <a:spcPts val="200"/>
              </a:spcAft>
              <a:defRPr sz="1800">
                <a:solidFill>
                  <a:schemeClr val="bg1">
                    <a:lumMod val="85000"/>
                  </a:schemeClr>
                </a:solidFill>
              </a:defRPr>
            </a:lvl3pPr>
            <a:lvl4pPr marL="401561" indent="-173004">
              <a:spcBef>
                <a:spcPts val="0"/>
              </a:spcBef>
              <a:spcAft>
                <a:spcPts val="200"/>
              </a:spcAft>
              <a:defRPr sz="1600">
                <a:solidFill>
                  <a:schemeClr val="bg1">
                    <a:lumMod val="85000"/>
                  </a:schemeClr>
                </a:solidFill>
              </a:defRPr>
            </a:lvl4pPr>
            <a:lvl5pPr marL="630117" indent="-173004">
              <a:spcBef>
                <a:spcPts val="0"/>
              </a:spcBef>
              <a:spcAft>
                <a:spcPts val="200"/>
              </a:spcAft>
              <a:defRPr sz="1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3988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032603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91619"/>
            <a:ext cx="5157787" cy="513457"/>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4"/>
            <a:ext cx="5157787" cy="2595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991619"/>
            <a:ext cx="5183188" cy="513457"/>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4"/>
            <a:ext cx="5183188" cy="2595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51"/>
            <a:ext cx="2743200" cy="365125"/>
          </a:xfrm>
          <a:prstGeom prst="rect">
            <a:avLst/>
          </a:prstGeom>
        </p:spPr>
        <p:txBody>
          <a:bodyPr/>
          <a:lstStyle/>
          <a:p>
            <a:pPr marL="0" marR="0" lvl="0" indent="0" algn="l" defTabSz="914098" rtl="0" eaLnBrk="1" fontAlgn="auto" latinLnBrk="0" hangingPunct="1">
              <a:lnSpc>
                <a:spcPct val="100000"/>
              </a:lnSpc>
              <a:spcBef>
                <a:spcPts val="0"/>
              </a:spcBef>
              <a:spcAft>
                <a:spcPts val="0"/>
              </a:spcAft>
              <a:buClrTx/>
              <a:buSzTx/>
              <a:buFontTx/>
              <a:buNone/>
              <a:tabLst/>
              <a:defRPr/>
            </a:pPr>
            <a:fld id="{4020005D-344A-4C00-AA8A-5DF9EEE47552}"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098" rtl="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pPr marL="0" marR="0" lvl="0" indent="0" algn="l" defTabSz="914098" rtl="0" eaLnBrk="1" fontAlgn="auto" latinLnBrk="0" hangingPunct="1">
              <a:lnSpc>
                <a:spcPct val="100000"/>
              </a:lnSpc>
              <a:spcBef>
                <a:spcPts val="0"/>
              </a:spcBef>
              <a:spcAft>
                <a:spcPts val="0"/>
              </a:spcAft>
              <a:buClrTx/>
              <a:buSzTx/>
              <a:buFontTx/>
              <a:buNone/>
              <a:tabLst/>
              <a:defRPr/>
            </a:pPr>
            <a:fld id="{1BE94753-1794-4F6A-AB2C-BDB42C9E29B1}"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09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8223335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891390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89392229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2710205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422237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77751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4767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392396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218091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89243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86432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8395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83723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37476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57939976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371432"/>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999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846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407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13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43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8419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135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7852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66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0410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6633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443371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83073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13782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54053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503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65180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98645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40430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56183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84300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78832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56756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69556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09097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977535"/>
      </p:ext>
    </p:extLst>
  </p:cSld>
  <p:clrMapOvr>
    <a:masterClrMapping/>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3798341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72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615989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226751778"/>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60397398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91404260"/>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9362939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1016900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991977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5502994"/>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10713614"/>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624990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25892218"/>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349732138"/>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94673687"/>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22443824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1194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9260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38429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45460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16298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48937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450975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0616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67777009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64772182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34401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754581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739719022"/>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95122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187428207"/>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5205643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402426917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425302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134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61495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05665172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4789300"/>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7977418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596110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34346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10763766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983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58051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636692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1DEA8E-B6C2-41AD-B442-812C368340EF}"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3029352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684753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4148654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7962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18586004"/>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96323754"/>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348131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92556460"/>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84816875"/>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23780715"/>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50764354"/>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562696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38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727393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591015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9342144"/>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4304801"/>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61994943"/>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51550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1392617"/>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305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25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CA3677-29A1-4491-8502-D533E55B8009}"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2292203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272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CA3677-29A1-4491-8502-D533E55B8009}"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23297342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CA3677-29A1-4491-8502-D533E55B8009}"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293980362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CA3677-29A1-4491-8502-D533E55B8009}"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287239574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CA3677-29A1-4491-8502-D533E55B8009}" type="datetimeFigureOut">
              <a:rPr lang="en-US" smtClean="0"/>
              <a:t>3/9/2016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99016828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CA3677-29A1-4491-8502-D533E55B8009}" type="datetimeFigureOut">
              <a:rPr lang="en-US" smtClean="0"/>
              <a:t>3/9/2016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322294429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CA3677-29A1-4491-8502-D533E55B8009}" type="datetimeFigureOut">
              <a:rPr lang="en-US" smtClean="0"/>
              <a:t>3/9/2016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377386383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CA3677-29A1-4491-8502-D533E55B8009}"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101703928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CA3677-29A1-4491-8502-D533E55B8009}"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89431765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CA3677-29A1-4491-8502-D533E55B8009}"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242044497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CA3677-29A1-4491-8502-D533E55B8009}"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10782995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609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2032145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3647267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18446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87242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78074216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81295"/>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417895"/>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960061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302" y="1187621"/>
            <a:ext cx="8964185" cy="2689657"/>
          </a:xfrm>
          <a:noFill/>
          <a:ln>
            <a:noFill/>
          </a:ln>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302" y="3878574"/>
            <a:ext cx="5378487" cy="1792326"/>
          </a:xfrm>
          <a:noFill/>
          <a:ln>
            <a:noFill/>
          </a:ln>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779364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ln>
            <a:noFill/>
          </a:ln>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358091925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2052030"/>
          </a:xfrm>
          <a:ln>
            <a:noFill/>
          </a:ln>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32729366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50046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a:ln>
            <a:noFill/>
          </a:ln>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a:ln>
            <a:noFill/>
          </a:ln>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66302908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6"/>
            <a:ext cx="5378548" cy="2377940"/>
          </a:xfrm>
          <a:ln>
            <a:noFill/>
          </a:ln>
        </p:spPr>
        <p:txBody>
          <a:bodyPr wrap="square">
            <a:spAutoFit/>
          </a:bodyPr>
          <a:lstStyle>
            <a:lvl1pPr marL="281677" indent="-281677">
              <a:spcBef>
                <a:spcPts val="1200"/>
              </a:spcBef>
              <a:buClr>
                <a:schemeClr val="tx1"/>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3" y="1189176"/>
            <a:ext cx="5378548" cy="2377940"/>
          </a:xfrm>
          <a:ln>
            <a:noFill/>
          </a:ln>
        </p:spPr>
        <p:txBody>
          <a:bodyPr wrap="square">
            <a:spAutoFit/>
          </a:bodyPr>
          <a:lstStyle>
            <a:lvl1pPr marL="281677" indent="-281677">
              <a:spcBef>
                <a:spcPts val="1200"/>
              </a:spcBef>
              <a:buClr>
                <a:schemeClr val="tx1"/>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367858980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316662780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0921"/>
          </a:xfrm>
          <a:noFill/>
        </p:spPr>
        <p:txBody>
          <a:bodyPr tIns="91440" bIns="91440" anchor="t" anchorCtr="0">
            <a:noAutofit/>
          </a:bodyPr>
          <a:lstStyle>
            <a:lvl1pPr>
              <a:defRPr sz="7058" spc="-98" baseline="0">
                <a:gradFill>
                  <a:gsLst>
                    <a:gs pos="14634">
                      <a:schemeClr val="tx1"/>
                    </a:gs>
                    <a:gs pos="45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1793104"/>
          </a:xfrm>
          <a:noFill/>
        </p:spPr>
        <p:txBody>
          <a:bodyPr lIns="182880" tIns="146304" rIns="182880" bIns="146304">
            <a:noAutofit/>
          </a:bodyPr>
          <a:lstStyle>
            <a:lvl1pPr marL="0" indent="0">
              <a:spcBef>
                <a:spcPts val="0"/>
              </a:spcBef>
              <a:buNone/>
              <a:defRPr sz="3137" spc="0" baseline="0">
                <a:gradFill>
                  <a:gsLst>
                    <a:gs pos="12195">
                      <a:schemeClr val="tx1"/>
                    </a:gs>
                    <a:gs pos="46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744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graphicFrame>
        <p:nvGraphicFramePr>
          <p:cNvPr id="5" name="Chart 4"/>
          <p:cNvGraphicFramePr/>
          <p:nvPr userDrawn="1">
            <p:extLst/>
          </p:nvPr>
        </p:nvGraphicFramePr>
        <p:xfrm>
          <a:off x="2001913" y="1167560"/>
          <a:ext cx="8128000" cy="4502821"/>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2722910652"/>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graphicFrame>
        <p:nvGraphicFramePr>
          <p:cNvPr id="6" name="Chart 5"/>
          <p:cNvGraphicFramePr/>
          <p:nvPr userDrawn="1">
            <p:extLst/>
          </p:nvPr>
        </p:nvGraphicFramePr>
        <p:xfrm>
          <a:off x="2730259" y="934256"/>
          <a:ext cx="7103180" cy="47361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spTree>
    <p:extLst>
      <p:ext uri="{BB962C8B-B14F-4D97-AF65-F5344CB8AC3E}">
        <p14:creationId xmlns:p14="http://schemas.microsoft.com/office/powerpoint/2010/main" val="1301164067"/>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5714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778130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5320398"/>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0551">
                      <a:schemeClr val="tx1"/>
                    </a:gs>
                    <a:gs pos="69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300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145483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7120" y="6146466"/>
            <a:ext cx="1024831" cy="220370"/>
          </a:xfrm>
          <a:prstGeom prst="rect">
            <a:avLst/>
          </a:prstGeom>
        </p:spPr>
      </p:pic>
    </p:spTree>
    <p:extLst>
      <p:ext uri="{BB962C8B-B14F-4D97-AF65-F5344CB8AC3E}">
        <p14:creationId xmlns:p14="http://schemas.microsoft.com/office/powerpoint/2010/main" val="3171362428"/>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92000" cy="57430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5743008"/>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6030" y="6037499"/>
            <a:ext cx="1048059" cy="44024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7120" y="6146466"/>
            <a:ext cx="1024831" cy="220370"/>
          </a:xfrm>
          <a:prstGeom prst="rect">
            <a:avLst/>
          </a:prstGeom>
        </p:spPr>
      </p:pic>
    </p:spTree>
    <p:extLst>
      <p:ext uri="{BB962C8B-B14F-4D97-AF65-F5344CB8AC3E}">
        <p14:creationId xmlns:p14="http://schemas.microsoft.com/office/powerpoint/2010/main" val="1648101546"/>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251227178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994215"/>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529596"/>
            <a:ext cx="12192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2"/>
                </a:solidFill>
                <a:latin typeface="Segoe UI Light"/>
                <a:cs typeface="Segoe UI Light"/>
              </a:defRPr>
            </a:lvl2pPr>
            <a:lvl3pPr marL="1218996">
              <a:spcBef>
                <a:spcPts val="1333"/>
              </a:spcBef>
              <a:buFont typeface="Arial"/>
              <a:buChar char="•"/>
              <a:defRPr sz="2933">
                <a:solidFill>
                  <a:schemeClr val="bg2"/>
                </a:solidFill>
                <a:latin typeface="Segoe UI Light"/>
                <a:cs typeface="Segoe UI Light"/>
              </a:defRPr>
            </a:lvl3pPr>
            <a:lvl4pPr marL="1706594">
              <a:spcBef>
                <a:spcPts val="1333"/>
              </a:spcBef>
              <a:buFont typeface="Arial"/>
              <a:buChar char="•"/>
              <a:defRPr sz="2666" baseline="0">
                <a:solidFill>
                  <a:schemeClr val="bg2"/>
                </a:solidFill>
                <a:latin typeface="Segoe UI Light"/>
                <a:cs typeface="Segoe UI Light"/>
              </a:defRPr>
            </a:lvl4pPr>
            <a:lvl5pPr marL="1950393" indent="243800">
              <a:spcBef>
                <a:spcPts val="1333"/>
              </a:spcBef>
              <a:buFont typeface="Arial"/>
              <a:buChar char="•"/>
              <a:tabLst>
                <a:tab pos="2135360"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4826" y="6292836"/>
            <a:ext cx="1362608" cy="501227"/>
          </a:xfrm>
          <a:prstGeom prst="rect">
            <a:avLst/>
          </a:prstGeom>
        </p:spPr>
      </p:pic>
      <p:sp>
        <p:nvSpPr>
          <p:cNvPr id="7" name="Rectangle 6"/>
          <p:cNvSpPr>
            <a:spLocks/>
          </p:cNvSpPr>
          <p:nvPr userDrawn="1"/>
        </p:nvSpPr>
        <p:spPr>
          <a:xfrm>
            <a:off x="0" y="0"/>
            <a:ext cx="12192000" cy="520192"/>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solidFill>
                <a:srgbClr val="FFFFFF"/>
              </a:solidFill>
            </a:endParaRPr>
          </a:p>
        </p:txBody>
      </p:sp>
      <p:sp>
        <p:nvSpPr>
          <p:cNvPr id="10" name="Title 1"/>
          <p:cNvSpPr>
            <a:spLocks noGrp="1" noChangeAspect="1"/>
          </p:cNvSpPr>
          <p:nvPr>
            <p:ph type="title"/>
          </p:nvPr>
        </p:nvSpPr>
        <p:spPr>
          <a:xfrm>
            <a:off x="139022" y="-3"/>
            <a:ext cx="10958971" cy="520194"/>
          </a:xfrm>
          <a:prstGeom prst="rect">
            <a:avLst/>
          </a:prstGeom>
        </p:spPr>
        <p:txBody>
          <a:bodyPr lIns="91440" tIns="91440" bIns="91440" anchor="ctr"/>
          <a:lstStyle>
            <a:lvl1pPr>
              <a:defRPr lang="en-US" sz="3733" dirty="0">
                <a:solidFill>
                  <a:srgbClr val="FFFFFF"/>
                </a:solidFill>
                <a:latin typeface="Segoe UI Light"/>
                <a:cs typeface="Segoe UI Light"/>
              </a:defRPr>
            </a:lvl1pPr>
          </a:lstStyle>
          <a:p>
            <a:pPr lvl="0" algn="l"/>
            <a:r>
              <a:rPr lang="en-US"/>
              <a:t>Click to edit Master title style</a:t>
            </a:r>
            <a:endParaRPr lang="en-US"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b="40028"/>
          <a:stretch/>
        </p:blipFill>
        <p:spPr>
          <a:xfrm>
            <a:off x="11654080" y="9405"/>
            <a:ext cx="537920" cy="510788"/>
          </a:xfrm>
          <a:prstGeom prst="rect">
            <a:avLst/>
          </a:prstGeom>
        </p:spPr>
      </p:pic>
    </p:spTree>
    <p:extLst>
      <p:ext uri="{BB962C8B-B14F-4D97-AF65-F5344CB8AC3E}">
        <p14:creationId xmlns:p14="http://schemas.microsoft.com/office/powerpoint/2010/main" val="424203546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a:lstStyle/>
          <a:p>
            <a:fld id="{2F8E1EC9-DD59-425B-8F61-976981545F28}" type="datetimeFigureOut">
              <a:rPr lang="fr-FR" smtClean="0">
                <a:solidFill>
                  <a:srgbClr val="FFFFFF"/>
                </a:solidFill>
              </a:rPr>
              <a:pPr/>
              <a:t>09/03/2016</a:t>
            </a:fld>
            <a:endParaRPr lang="fr-FR">
              <a:solidFill>
                <a:srgbClr val="FFFFFF"/>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fr-FR">
              <a:solidFill>
                <a:srgbClr val="FFFFFF"/>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17C4065F-8D9B-4A36-973D-2D58A2780086}" type="slidenum">
              <a:rPr lang="fr-FR" smtClean="0">
                <a:solidFill>
                  <a:srgbClr val="FFFFFF"/>
                </a:solidFill>
              </a:rPr>
              <a:pPr/>
              <a:t>‹#›</a:t>
            </a:fld>
            <a:endParaRPr lang="fr-FR">
              <a:solidFill>
                <a:srgbClr val="FFFFFF"/>
              </a:solidFill>
            </a:endParaRPr>
          </a:p>
        </p:txBody>
      </p:sp>
    </p:spTree>
    <p:extLst>
      <p:ext uri="{BB962C8B-B14F-4D97-AF65-F5344CB8AC3E}">
        <p14:creationId xmlns:p14="http://schemas.microsoft.com/office/powerpoint/2010/main" val="232137923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PPT_image_hand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userDrawn="1"/>
        </p:nvSpPr>
        <p:spPr bwMode="auto">
          <a:xfrm>
            <a:off x="11217933" y="214114"/>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pic>
        <p:nvPicPr>
          <p:cNvPr id="4" name="Picture 3"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9"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80638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PPT_image_fla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userDrawn="1"/>
        </p:nvSpPr>
        <p:spPr bwMode="auto">
          <a:xfrm>
            <a:off x="11217933" y="239769"/>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7"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93994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reaker Option 1">
    <p:spTree>
      <p:nvGrpSpPr>
        <p:cNvPr id="1" name=""/>
        <p:cNvGrpSpPr/>
        <p:nvPr/>
      </p:nvGrpSpPr>
      <p:grpSpPr>
        <a:xfrm>
          <a:off x="0" y="0"/>
          <a:ext cx="0" cy="0"/>
          <a:chOff x="0" y="0"/>
          <a:chExt cx="0" cy="0"/>
        </a:xfrm>
      </p:grpSpPr>
      <p:pic>
        <p:nvPicPr>
          <p:cNvPr id="2" name="Picture 1" descr="PPT_image_clim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17681388"/>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reaker Option 2">
    <p:spTree>
      <p:nvGrpSpPr>
        <p:cNvPr id="1" name=""/>
        <p:cNvGrpSpPr/>
        <p:nvPr/>
      </p:nvGrpSpPr>
      <p:grpSpPr>
        <a:xfrm>
          <a:off x="0" y="0"/>
          <a:ext cx="0" cy="0"/>
          <a:chOff x="0" y="0"/>
          <a:chExt cx="0" cy="0"/>
        </a:xfrm>
      </p:grpSpPr>
      <p:pic>
        <p:nvPicPr>
          <p:cNvPr id="3" name="Picture 2" descr="PPT_image_crow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0106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27534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780571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197806"/>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590757"/>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190271" cy="6857999"/>
          </a:xfrm>
          <a:prstGeom prst="rect">
            <a:avLst/>
          </a:prstGeom>
        </p:spPr>
      </p:pic>
      <p:sp>
        <p:nvSpPr>
          <p:cNvPr id="2" name="Title 1"/>
          <p:cNvSpPr>
            <a:spLocks noGrp="1"/>
          </p:cNvSpPr>
          <p:nvPr>
            <p:ph type="title" hasCustomPrompt="1"/>
          </p:nvPr>
        </p:nvSpPr>
        <p:spPr>
          <a:xfrm>
            <a:off x="269240" y="268968"/>
            <a:ext cx="7171399" cy="1379041"/>
          </a:xfrm>
          <a:noFill/>
        </p:spPr>
        <p:txBody>
          <a:bodyPr tIns="91413" bIns="91413"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9911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567"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598" y="1443190"/>
            <a:ext cx="10240454"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9782" y="6180382"/>
            <a:ext cx="1863264"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53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1908215"/>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6328763"/>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accent2"/>
                </a:soli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49797629"/>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383871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20836" y="1447801"/>
            <a:ext cx="5396365" cy="24622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238413995"/>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3452227"/>
          </a:xfrm>
        </p:spPr>
        <p:txBody>
          <a:bodyPr/>
          <a:lstStyle>
            <a:lvl1pPr marL="0" indent="0">
              <a:spcBef>
                <a:spcPts val="1200"/>
              </a:spcBef>
              <a:buNone/>
              <a:defRPr lang="en-US" sz="4000" kern="1200" spc="-70" baseline="0" dirty="0" smtClean="0">
                <a:solidFill>
                  <a:schemeClr val="accent2"/>
                </a:solidFill>
                <a:latin typeface="+mj-lt"/>
                <a:ea typeface="+mn-ea"/>
                <a:cs typeface="+mn-cs"/>
              </a:defRPr>
            </a:lvl1pPr>
            <a:lvl2pPr marL="0" indent="0">
              <a:buNone/>
              <a:defRPr sz="2000"/>
            </a:lvl2pPr>
            <a:lvl3pPr marL="233363" indent="0">
              <a:buNone/>
              <a:defRPr sz="2000"/>
            </a:lvl3pPr>
            <a:lvl4pPr marL="457200" indent="0">
              <a:buNone/>
              <a:defRPr sz="2000"/>
            </a:lvl4pPr>
            <a:lvl5pPr marL="693738" indent="0">
              <a:buNone/>
              <a:defRPr sz="2000"/>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Fifth level</a:t>
            </a:r>
          </a:p>
        </p:txBody>
      </p:sp>
      <p:sp>
        <p:nvSpPr>
          <p:cNvPr id="9" name="Text Placeholder 8"/>
          <p:cNvSpPr>
            <a:spLocks noGrp="1"/>
          </p:cNvSpPr>
          <p:nvPr>
            <p:ph type="body" sz="quarter" idx="12"/>
          </p:nvPr>
        </p:nvSpPr>
        <p:spPr>
          <a:xfrm>
            <a:off x="6279563" y="1447801"/>
            <a:ext cx="5396365" cy="3452227"/>
          </a:xfrm>
        </p:spPr>
        <p:txBody>
          <a:bodyPr/>
          <a:lstStyle>
            <a:lvl1pPr marL="0" indent="0">
              <a:spcBef>
                <a:spcPts val="1200"/>
              </a:spcBef>
              <a:buNone/>
              <a:defRPr lang="en-US" sz="4000" kern="1200" spc="-70" baseline="0" dirty="0" smtClean="0">
                <a:solidFill>
                  <a:srgbClr val="68217A"/>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12779270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1123387"/>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Column Content T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6" y="1447800"/>
            <a:ext cx="5814137" cy="3877055"/>
          </a:xfrm>
          <a:solidFill>
            <a:schemeClr val="accent1"/>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5"/>
          <p:cNvSpPr>
            <a:spLocks noGrp="1"/>
          </p:cNvSpPr>
          <p:nvPr>
            <p:ph type="body" sz="quarter" idx="12"/>
          </p:nvPr>
        </p:nvSpPr>
        <p:spPr>
          <a:xfrm>
            <a:off x="6082366" y="1447800"/>
            <a:ext cx="5814137" cy="3877055"/>
          </a:xfrm>
          <a:solidFill>
            <a:schemeClr val="accent4"/>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369458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Three Column Content T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1"/>
          </p:nvPr>
        </p:nvSpPr>
        <p:spPr>
          <a:xfrm>
            <a:off x="295136"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6" y="1447800"/>
            <a:ext cx="3878065" cy="3877055"/>
          </a:xfrm>
          <a:solidFill>
            <a:schemeClr val="accent3"/>
          </a:solidFill>
          <a:ln>
            <a:noFill/>
          </a:ln>
        </p:spPr>
        <p:txBody>
          <a:bodyPr lIns="274320" tIns="228600" rIns="274320" bIns="228600">
            <a:normAutofit/>
          </a:bodyPr>
          <a:lstStyle>
            <a:lvl1pPr marL="0" indent="0">
              <a:spcBef>
                <a:spcPts val="1200"/>
              </a:spcBef>
              <a:spcAft>
                <a:spcPts val="600"/>
              </a:spcAft>
              <a:buNone/>
              <a:defRPr sz="4000">
                <a:solidFill>
                  <a:schemeClr val="tx1"/>
                </a:solidFill>
                <a:latin typeface="+mj-lt"/>
              </a:defRPr>
            </a:lvl1pPr>
            <a:lvl2pPr marL="0" indent="0">
              <a:spcBef>
                <a:spcPts val="1200"/>
              </a:spcBef>
              <a:buNone/>
              <a:defRPr sz="2000">
                <a:solidFill>
                  <a:schemeClr val="tx1"/>
                </a:solidFill>
              </a:defRPr>
            </a:lvl2pPr>
            <a:lvl3pPr marL="233363" indent="0">
              <a:spcBef>
                <a:spcPts val="1200"/>
              </a:spcBef>
              <a:buNone/>
              <a:defRPr sz="2000">
                <a:solidFill>
                  <a:schemeClr val="tx1"/>
                </a:solidFill>
              </a:defRPr>
            </a:lvl3pPr>
            <a:lvl4pPr marL="457200" indent="0">
              <a:spcBef>
                <a:spcPts val="1200"/>
              </a:spcBef>
              <a:buNone/>
              <a:defRPr sz="2000">
                <a:solidFill>
                  <a:schemeClr val="tx1"/>
                </a:solidFill>
              </a:defRPr>
            </a:lvl4pPr>
            <a:lvl5pPr marL="693738" indent="0">
              <a:spcBef>
                <a:spcPts val="1200"/>
              </a:spcBef>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1"/>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94781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170978" y="1449120"/>
            <a:ext cx="7756131" cy="553998"/>
          </a:xfrm>
        </p:spPr>
        <p:txBody>
          <a:bodyPr/>
          <a:lstStyle/>
          <a:p>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1"/>
          </p:nvPr>
        </p:nvSpPr>
        <p:spPr>
          <a:xfrm>
            <a:off x="295136"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9131002"/>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050541"/>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Emphasis Content 1 Til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6858000"/>
          </a:xfrm>
          <a:solidFill>
            <a:schemeClr val="accent2"/>
          </a:solidFill>
        </p:spPr>
        <p:txBody>
          <a:bodyPr lIns="548640" rIns="4572000" anchor="ctr" anchorCtr="0">
            <a:noAutofit/>
          </a:bodyPr>
          <a:lstStyle>
            <a:lvl1pPr marL="0">
              <a:spcBef>
                <a:spcPts val="0"/>
              </a:spcBef>
              <a:defRPr sz="7200">
                <a:solidFill>
                  <a:schemeClr val="bg1"/>
                </a:solidFill>
              </a:defRPr>
            </a:lvl1pPr>
          </a:lstStyle>
          <a:p>
            <a:r>
              <a:rPr lang="en-US" dirty="0"/>
              <a:t>Click to edit Master title style</a:t>
            </a:r>
          </a:p>
        </p:txBody>
      </p:sp>
      <p:sp>
        <p:nvSpPr>
          <p:cNvPr id="3" name="Text Placeholder 5"/>
          <p:cNvSpPr>
            <a:spLocks noGrp="1"/>
          </p:cNvSpPr>
          <p:nvPr>
            <p:ph type="body" sz="quarter" idx="12"/>
          </p:nvPr>
        </p:nvSpPr>
        <p:spPr>
          <a:xfrm>
            <a:off x="7891676" y="1447800"/>
            <a:ext cx="3878065" cy="3877055"/>
          </a:xfrm>
          <a:solidFill>
            <a:schemeClr val="accent3"/>
          </a:solidFill>
          <a:ln>
            <a:noFill/>
          </a:ln>
        </p:spPr>
        <p:txBody>
          <a:bodyPr lIns="274320" tIns="228600" rIns="274320" bIns="228600">
            <a:normAutofit/>
          </a:bodyPr>
          <a:lstStyle>
            <a:lvl1pPr marL="0" indent="0">
              <a:spcBef>
                <a:spcPts val="1200"/>
              </a:spcBef>
              <a:spcAft>
                <a:spcPts val="600"/>
              </a:spcAft>
              <a:buNone/>
              <a:defRPr sz="4000">
                <a:solidFill>
                  <a:schemeClr val="tx1"/>
                </a:solidFill>
                <a:latin typeface="+mj-lt"/>
              </a:defRPr>
            </a:lvl1pPr>
            <a:lvl2pPr marL="0" indent="0">
              <a:spcBef>
                <a:spcPts val="1200"/>
              </a:spcBef>
              <a:buNone/>
              <a:defRPr sz="2000">
                <a:solidFill>
                  <a:schemeClr val="tx1"/>
                </a:solidFill>
              </a:defRPr>
            </a:lvl2pPr>
            <a:lvl3pPr marL="233363" indent="0">
              <a:spcBef>
                <a:spcPts val="1200"/>
              </a:spcBef>
              <a:buNone/>
              <a:defRPr sz="2000">
                <a:solidFill>
                  <a:schemeClr val="tx1"/>
                </a:solidFill>
              </a:defRPr>
            </a:lvl3pPr>
            <a:lvl4pPr marL="457200" indent="0">
              <a:spcBef>
                <a:spcPts val="1200"/>
              </a:spcBef>
              <a:buNone/>
              <a:defRPr sz="2000">
                <a:solidFill>
                  <a:schemeClr val="tx1"/>
                </a:solidFill>
              </a:defRPr>
            </a:lvl4pPr>
            <a:lvl5pPr marL="693738" indent="0">
              <a:spcBef>
                <a:spcPts val="1200"/>
              </a:spcBef>
              <a:buNone/>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96343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Emphasis content - Large">
    <p:spTree>
      <p:nvGrpSpPr>
        <p:cNvPr id="1" name=""/>
        <p:cNvGrpSpPr/>
        <p:nvPr/>
      </p:nvGrpSpPr>
      <p:grpSpPr>
        <a:xfrm>
          <a:off x="0" y="0"/>
          <a:ext cx="0" cy="0"/>
          <a:chOff x="0" y="0"/>
          <a:chExt cx="0" cy="0"/>
        </a:xfrm>
      </p:grpSpPr>
      <p:sp>
        <p:nvSpPr>
          <p:cNvPr id="3" name="Title 1"/>
          <p:cNvSpPr>
            <a:spLocks noGrp="1"/>
          </p:cNvSpPr>
          <p:nvPr>
            <p:ph type="title"/>
          </p:nvPr>
        </p:nvSpPr>
        <p:spPr>
          <a:xfrm>
            <a:off x="1" y="0"/>
            <a:ext cx="12192000" cy="6858000"/>
          </a:xfrm>
          <a:solidFill>
            <a:schemeClr val="accent1"/>
          </a:solidFill>
        </p:spPr>
        <p:txBody>
          <a:bodyPr lIns="548640" rIns="4572000" anchor="ctr" anchorCtr="0">
            <a:noAutofit/>
          </a:bodyPr>
          <a:lstStyle>
            <a:lvl1pPr marL="0">
              <a:spcBef>
                <a:spcPts val="0"/>
              </a:spcBef>
              <a:defRPr sz="7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22069572"/>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Emphasis content color - callout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6858000"/>
          </a:xfrm>
          <a:solidFill>
            <a:schemeClr val="accent1"/>
          </a:solidFill>
        </p:spPr>
        <p:txBody>
          <a:bodyPr vert="horz" wrap="square" lIns="548640" tIns="228600" rIns="548640" bIns="457200" rtlCol="0" anchor="t" anchorCtr="0">
            <a:noAutofit/>
          </a:bodyPr>
          <a:lstStyle>
            <a:lvl1pPr>
              <a:spcBef>
                <a:spcPts val="1200"/>
              </a:spcBef>
              <a:defRPr lang="en-US" sz="5400" dirty="0">
                <a:solidFill>
                  <a:schemeClr val="bg1"/>
                </a:solidFill>
              </a:defRPr>
            </a:lvl1pPr>
          </a:lstStyle>
          <a:p>
            <a:pPr marL="0" lvl="0">
              <a:spcBef>
                <a:spcPts val="0"/>
              </a:spcBef>
            </a:pPr>
            <a:r>
              <a:rPr lang="en-US" dirty="0"/>
              <a:t>Click to edit Master title style</a:t>
            </a:r>
          </a:p>
        </p:txBody>
      </p:sp>
      <p:sp>
        <p:nvSpPr>
          <p:cNvPr id="7" name="Text Placeholder 5"/>
          <p:cNvSpPr>
            <a:spLocks noGrp="1"/>
          </p:cNvSpPr>
          <p:nvPr>
            <p:ph type="body" sz="quarter" idx="13"/>
          </p:nvPr>
        </p:nvSpPr>
        <p:spPr>
          <a:xfrm>
            <a:off x="295136" y="1447800"/>
            <a:ext cx="3878065" cy="3877055"/>
          </a:xfrm>
          <a:solidFill>
            <a:schemeClr val="accent5"/>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4"/>
          </p:nvPr>
        </p:nvSpPr>
        <p:spPr>
          <a:xfrm>
            <a:off x="4170396"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5"/>
          </p:nvPr>
        </p:nvSpPr>
        <p:spPr>
          <a:xfrm>
            <a:off x="8045659" y="1447800"/>
            <a:ext cx="3878065" cy="3877055"/>
          </a:xfrm>
          <a:solidFill>
            <a:schemeClr val="accent2"/>
          </a:solidFill>
          <a:ln>
            <a:noFill/>
          </a:ln>
        </p:spPr>
        <p:txBody>
          <a:bodyPr lIns="274320" tIns="228600" rIns="274320" bIns="228600">
            <a:normAutofit/>
          </a:bodyPr>
          <a:lstStyle>
            <a:lvl1pPr marL="0" indent="0">
              <a:spcBef>
                <a:spcPts val="1200"/>
              </a:spcBef>
              <a:spcAft>
                <a:spcPts val="600"/>
              </a:spcAft>
              <a:buNone/>
              <a:defRPr sz="4000">
                <a:solidFill>
                  <a:srgbClr val="FFFFFF"/>
                </a:solidFill>
                <a:latin typeface="+mj-lt"/>
              </a:defRPr>
            </a:lvl1pPr>
            <a:lvl2pPr marL="0" indent="0">
              <a:spcBef>
                <a:spcPts val="1200"/>
              </a:spcBef>
              <a:buNone/>
              <a:defRPr sz="2000">
                <a:solidFill>
                  <a:srgbClr val="FFFFFF"/>
                </a:solidFill>
              </a:defRPr>
            </a:lvl2pPr>
            <a:lvl3pPr marL="233363" indent="0">
              <a:spcBef>
                <a:spcPts val="1200"/>
              </a:spcBef>
              <a:buNone/>
              <a:defRPr sz="2000">
                <a:solidFill>
                  <a:srgbClr val="FFFFFF"/>
                </a:solidFill>
              </a:defRPr>
            </a:lvl3pPr>
            <a:lvl4pPr marL="457200" indent="0">
              <a:spcBef>
                <a:spcPts val="1200"/>
              </a:spcBef>
              <a:buNone/>
              <a:defRPr sz="2000">
                <a:solidFill>
                  <a:srgbClr val="FFFFFF"/>
                </a:solidFill>
              </a:defRPr>
            </a:lvl4pPr>
            <a:lvl5pPr marL="693738" indent="0">
              <a:spcBef>
                <a:spcPts val="1200"/>
              </a:spcBef>
              <a:buNone/>
              <a:defRPr sz="20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352609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Emphasis with callout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6858000"/>
          </a:xfrm>
          <a:solidFill>
            <a:schemeClr val="accent2"/>
          </a:solidFill>
        </p:spPr>
        <p:txBody>
          <a:bodyPr lIns="548640" tIns="228600" rIns="6400800" bIns="548640" anchor="t" anchorCtr="0">
            <a:noAutofit/>
          </a:bodyPr>
          <a:lstStyle>
            <a:lvl1pPr>
              <a:defRPr sz="5400">
                <a:solidFill>
                  <a:srgbClr val="FFFFFF"/>
                </a:solidFill>
              </a:defRPr>
            </a:lvl1pPr>
          </a:lstStyle>
          <a:p>
            <a:r>
              <a:rPr lang="en-US" dirty="0"/>
              <a:t>Click to edit Master title style</a:t>
            </a:r>
          </a:p>
        </p:txBody>
      </p:sp>
      <p:sp>
        <p:nvSpPr>
          <p:cNvPr id="10" name="Text Placeholder 5"/>
          <p:cNvSpPr>
            <a:spLocks noGrp="1"/>
          </p:cNvSpPr>
          <p:nvPr>
            <p:ph type="body" sz="quarter" idx="15"/>
          </p:nvPr>
        </p:nvSpPr>
        <p:spPr>
          <a:xfrm>
            <a:off x="8790474" y="3435684"/>
            <a:ext cx="3133249" cy="3132433"/>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rgbClr val="FFFFFF"/>
                </a:solidFill>
                <a:latin typeface="+mj-lt"/>
              </a:defRPr>
            </a:lvl1pPr>
            <a:lvl2pPr marL="0" indent="0">
              <a:spcBef>
                <a:spcPts val="1200"/>
              </a:spcBef>
              <a:buNone/>
              <a:defRPr sz="2000">
                <a:solidFill>
                  <a:srgbClr val="FFFFFF"/>
                </a:solidFill>
              </a:defRPr>
            </a:lvl2pPr>
            <a:lvl3pPr marL="233363" indent="0">
              <a:spcBef>
                <a:spcPts val="1200"/>
              </a:spcBef>
              <a:buNone/>
              <a:defRPr sz="2000">
                <a:solidFill>
                  <a:srgbClr val="FFFFFF"/>
                </a:solidFill>
              </a:defRPr>
            </a:lvl3pPr>
            <a:lvl4pPr marL="457200" indent="0">
              <a:spcBef>
                <a:spcPts val="1200"/>
              </a:spcBef>
              <a:buNone/>
              <a:defRPr sz="2000">
                <a:solidFill>
                  <a:srgbClr val="FFFFFF"/>
                </a:solidFill>
              </a:defRPr>
            </a:lvl4pPr>
            <a:lvl5pPr marL="693738" indent="0">
              <a:spcBef>
                <a:spcPts val="1200"/>
              </a:spcBef>
              <a:buNone/>
              <a:defRPr sz="2000">
                <a:solidFill>
                  <a:srgbClr val="FFFFFF"/>
                </a:solidFill>
              </a:defRPr>
            </a:lvl5pPr>
          </a:lstStyle>
          <a:p>
            <a:pPr lvl="0"/>
            <a:r>
              <a:rPr lang="en-US" dirty="0"/>
              <a:t>Click to edit Master text styles</a:t>
            </a:r>
          </a:p>
          <a:p>
            <a:pPr lvl="1"/>
            <a:r>
              <a:rPr lang="en-US" dirty="0"/>
              <a:t>Second level</a:t>
            </a:r>
          </a:p>
        </p:txBody>
      </p:sp>
      <p:sp>
        <p:nvSpPr>
          <p:cNvPr id="19" name="Text Placeholder 5"/>
          <p:cNvSpPr>
            <a:spLocks noGrp="1"/>
          </p:cNvSpPr>
          <p:nvPr>
            <p:ph type="body" sz="quarter" idx="16"/>
          </p:nvPr>
        </p:nvSpPr>
        <p:spPr>
          <a:xfrm>
            <a:off x="8790474" y="294105"/>
            <a:ext cx="3133249" cy="3132433"/>
          </a:xfrm>
          <a:solidFill>
            <a:schemeClr val="accent1"/>
          </a:solidFill>
          <a:ln>
            <a:noFill/>
          </a:ln>
        </p:spPr>
        <p:txBody>
          <a:bodyPr lIns="274320" tIns="228600" rIns="274320" bIns="228600">
            <a:normAutofit/>
          </a:bodyPr>
          <a:lstStyle>
            <a:lvl1pPr marL="0" indent="0">
              <a:spcBef>
                <a:spcPts val="1200"/>
              </a:spcBef>
              <a:spcAft>
                <a:spcPts val="600"/>
              </a:spcAft>
              <a:buNone/>
              <a:defRPr sz="4000">
                <a:solidFill>
                  <a:srgbClr val="FFFFFF"/>
                </a:solidFill>
                <a:latin typeface="+mj-lt"/>
              </a:defRPr>
            </a:lvl1pPr>
            <a:lvl2pPr marL="0" indent="0">
              <a:spcBef>
                <a:spcPts val="1200"/>
              </a:spcBef>
              <a:buNone/>
              <a:defRPr sz="2000">
                <a:solidFill>
                  <a:srgbClr val="FFFFFF"/>
                </a:solidFill>
              </a:defRPr>
            </a:lvl2pPr>
            <a:lvl3pPr marL="233363" indent="0">
              <a:spcBef>
                <a:spcPts val="1200"/>
              </a:spcBef>
              <a:buNone/>
              <a:defRPr sz="2000">
                <a:solidFill>
                  <a:srgbClr val="FFFFFF"/>
                </a:solidFill>
              </a:defRPr>
            </a:lvl3pPr>
            <a:lvl4pPr marL="457200" indent="0">
              <a:spcBef>
                <a:spcPts val="1200"/>
              </a:spcBef>
              <a:buNone/>
              <a:defRPr sz="2000">
                <a:solidFill>
                  <a:srgbClr val="FFFFFF"/>
                </a:solidFill>
              </a:defRPr>
            </a:lvl4pPr>
            <a:lvl5pPr marL="693738" indent="0">
              <a:spcBef>
                <a:spcPts val="1200"/>
              </a:spcBef>
              <a:buNone/>
              <a:defRPr sz="2000">
                <a:solidFill>
                  <a:srgbClr val="FFFFFF"/>
                </a:solidFill>
              </a:defRPr>
            </a:lvl5pPr>
          </a:lstStyle>
          <a:p>
            <a:pPr lvl="0"/>
            <a:r>
              <a:rPr lang="en-US" dirty="0"/>
              <a:t>Click to edit Master text styles</a:t>
            </a:r>
          </a:p>
          <a:p>
            <a:pPr lvl="1"/>
            <a:r>
              <a:rPr lang="en-US" dirty="0"/>
              <a:t>Second level</a:t>
            </a:r>
          </a:p>
        </p:txBody>
      </p:sp>
      <p:sp>
        <p:nvSpPr>
          <p:cNvPr id="20" name="Text Placeholder 5"/>
          <p:cNvSpPr>
            <a:spLocks noGrp="1"/>
          </p:cNvSpPr>
          <p:nvPr>
            <p:ph type="body" sz="quarter" idx="17"/>
          </p:nvPr>
        </p:nvSpPr>
        <p:spPr>
          <a:xfrm>
            <a:off x="5648033" y="3435684"/>
            <a:ext cx="3133249" cy="3132433"/>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rgbClr val="FFFFFF"/>
                </a:solidFill>
                <a:latin typeface="+mj-lt"/>
              </a:defRPr>
            </a:lvl1pPr>
            <a:lvl2pPr marL="0" indent="0">
              <a:spcBef>
                <a:spcPts val="1200"/>
              </a:spcBef>
              <a:buNone/>
              <a:defRPr sz="2000">
                <a:solidFill>
                  <a:srgbClr val="FFFFFF"/>
                </a:solidFill>
              </a:defRPr>
            </a:lvl2pPr>
            <a:lvl3pPr marL="233363" indent="0">
              <a:spcBef>
                <a:spcPts val="1200"/>
              </a:spcBef>
              <a:buNone/>
              <a:defRPr sz="2000">
                <a:solidFill>
                  <a:srgbClr val="FFFFFF"/>
                </a:solidFill>
              </a:defRPr>
            </a:lvl3pPr>
            <a:lvl4pPr marL="457200" indent="0">
              <a:spcBef>
                <a:spcPts val="1200"/>
              </a:spcBef>
              <a:buNone/>
              <a:defRPr sz="2000">
                <a:solidFill>
                  <a:srgbClr val="FFFFFF"/>
                </a:solidFill>
              </a:defRPr>
            </a:lvl4pPr>
            <a:lvl5pPr marL="693738" indent="0">
              <a:spcBef>
                <a:spcPts val="1200"/>
              </a:spcBef>
              <a:buNone/>
              <a:defRPr sz="2000">
                <a:solidFill>
                  <a:srgbClr val="FFFFFF"/>
                </a:solidFill>
              </a:defRPr>
            </a:lvl5pPr>
          </a:lstStyle>
          <a:p>
            <a:pPr lvl="0"/>
            <a:r>
              <a:rPr lang="en-US" dirty="0"/>
              <a:t>Click to edit Master text styles</a:t>
            </a:r>
          </a:p>
          <a:p>
            <a:pPr lvl="1"/>
            <a:r>
              <a:rPr lang="en-US" dirty="0"/>
              <a:t>Second level</a:t>
            </a:r>
          </a:p>
        </p:txBody>
      </p:sp>
      <p:sp>
        <p:nvSpPr>
          <p:cNvPr id="21" name="Text Placeholder 5"/>
          <p:cNvSpPr>
            <a:spLocks noGrp="1"/>
          </p:cNvSpPr>
          <p:nvPr>
            <p:ph type="body" sz="quarter" idx="18"/>
          </p:nvPr>
        </p:nvSpPr>
        <p:spPr>
          <a:xfrm>
            <a:off x="5648033" y="294105"/>
            <a:ext cx="3133249" cy="3132433"/>
          </a:xfrm>
          <a:solidFill>
            <a:schemeClr val="accent3"/>
          </a:solidFill>
          <a:ln>
            <a:noFill/>
          </a:ln>
        </p:spPr>
        <p:txBody>
          <a:bodyPr lIns="274320" tIns="228600" rIns="274320" bIns="228600">
            <a:normAutofit/>
          </a:bodyPr>
          <a:lstStyle>
            <a:lvl1pPr marL="0" indent="0">
              <a:spcBef>
                <a:spcPts val="1200"/>
              </a:spcBef>
              <a:spcAft>
                <a:spcPts val="600"/>
              </a:spcAft>
              <a:buNone/>
              <a:defRPr sz="4000">
                <a:solidFill>
                  <a:srgbClr val="FFFFFF"/>
                </a:solidFill>
                <a:latin typeface="+mj-lt"/>
              </a:defRPr>
            </a:lvl1pPr>
            <a:lvl2pPr marL="0" indent="0">
              <a:spcBef>
                <a:spcPts val="1200"/>
              </a:spcBef>
              <a:buNone/>
              <a:defRPr sz="2000">
                <a:solidFill>
                  <a:srgbClr val="FFFFFF"/>
                </a:solidFill>
              </a:defRPr>
            </a:lvl2pPr>
            <a:lvl3pPr marL="233363" indent="0">
              <a:spcBef>
                <a:spcPts val="1200"/>
              </a:spcBef>
              <a:buNone/>
              <a:defRPr sz="2000">
                <a:solidFill>
                  <a:srgbClr val="FFFFFF"/>
                </a:solidFill>
              </a:defRPr>
            </a:lvl3pPr>
            <a:lvl4pPr marL="457200" indent="0">
              <a:spcBef>
                <a:spcPts val="1200"/>
              </a:spcBef>
              <a:buNone/>
              <a:defRPr sz="2000">
                <a:solidFill>
                  <a:srgbClr val="FFFFFF"/>
                </a:solidFill>
              </a:defRPr>
            </a:lvl4pPr>
            <a:lvl5pPr marL="693738" indent="0">
              <a:spcBef>
                <a:spcPts val="1200"/>
              </a:spcBef>
              <a:buNone/>
              <a:defRPr sz="20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7189371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62535"/>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CAE5D82D-0B50-4B4A-B6D4-64F1DE24D038}" type="datetimeFigureOut">
              <a:rPr lang="en-US" smtClean="0"/>
              <a:t>3/9/2016</a:t>
            </a:fld>
            <a:endParaRPr lang="en-US" dirty="0"/>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0B77C47F-A4A0-1244-A0DF-060EDB4C9CA2}" type="slidenum">
              <a:rPr lang="en-US" smtClean="0"/>
              <a:t>‹#›</a:t>
            </a:fld>
            <a:endParaRPr lang="en-US" dirty="0"/>
          </a:p>
        </p:txBody>
      </p:sp>
    </p:spTree>
    <p:extLst>
      <p:ext uri="{BB962C8B-B14F-4D97-AF65-F5344CB8AC3E}">
        <p14:creationId xmlns:p14="http://schemas.microsoft.com/office/powerpoint/2010/main" val="41911934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69" y="974"/>
            <a:ext cx="6090347" cy="6856054"/>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00" tIns="2061193" rIns="179234" bIns="143387" numCol="1" rtlCol="0" anchor="t" anchorCtr="0" compatLnSpc="1">
            <a:prstTxWarp prst="textNoShape">
              <a:avLst/>
            </a:prstTxWarp>
          </a:bodyPr>
          <a:lstStyle/>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0" i="0" u="none" strike="noStrike" kern="1200" cap="none" spc="0" normalizeH="0" baseline="0" noProof="0" dirty="0">
              <a:ln>
                <a:noFill/>
              </a:ln>
              <a:solidFill>
                <a:srgbClr val="FFFFFF"/>
              </a:solidFill>
              <a:effectLst/>
              <a:uLnTx/>
              <a:uFillTx/>
              <a:latin typeface="Segoe UI Light"/>
              <a:ea typeface="ＭＳ Ｐゴシック" charset="0"/>
              <a:cs typeface="+mn-cs"/>
            </a:endParaRPr>
          </a:p>
        </p:txBody>
      </p:sp>
      <p:sp>
        <p:nvSpPr>
          <p:cNvPr id="2" name="Title 1"/>
          <p:cNvSpPr>
            <a:spLocks noGrp="1"/>
          </p:cNvSpPr>
          <p:nvPr>
            <p:ph type="title"/>
          </p:nvPr>
        </p:nvSpPr>
        <p:spPr>
          <a:xfrm>
            <a:off x="269241" y="289515"/>
            <a:ext cx="5528056" cy="899665"/>
          </a:xfrm>
        </p:spPr>
        <p:txBody>
          <a:bodyPr/>
          <a:lstStyle>
            <a:lvl1pPr>
              <a:defRPr sz="480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1" y="1206424"/>
            <a:ext cx="5528054" cy="1824039"/>
          </a:xfrm>
        </p:spPr>
        <p:txBody>
          <a:bodyPr wrap="square">
            <a:spAutoFit/>
          </a:bodyPr>
          <a:lstStyle>
            <a:lvl1pPr marL="0" indent="0">
              <a:lnSpc>
                <a:spcPct val="100000"/>
              </a:lnSpc>
              <a:spcBef>
                <a:spcPts val="600"/>
              </a:spcBef>
              <a:spcAft>
                <a:spcPts val="200"/>
              </a:spcAft>
              <a:buNone/>
              <a:defRPr sz="3200" b="1">
                <a:solidFill>
                  <a:schemeClr val="bg1"/>
                </a:solidFill>
              </a:defRPr>
            </a:lvl1pPr>
            <a:lvl2pPr marL="0" indent="0">
              <a:lnSpc>
                <a:spcPct val="90000"/>
              </a:lnSpc>
              <a:spcBef>
                <a:spcPts val="400"/>
              </a:spcBef>
              <a:spcAft>
                <a:spcPts val="600"/>
              </a:spcAft>
              <a:buNone/>
              <a:defRPr sz="1800" i="1">
                <a:solidFill>
                  <a:schemeClr val="bg1"/>
                </a:solidFill>
              </a:defRPr>
            </a:lvl2pPr>
            <a:lvl3pPr marL="173004" indent="-173004">
              <a:spcBef>
                <a:spcPts val="0"/>
              </a:spcBef>
              <a:spcAft>
                <a:spcPts val="200"/>
              </a:spcAft>
              <a:defRPr sz="1800">
                <a:solidFill>
                  <a:schemeClr val="bg1">
                    <a:lumMod val="85000"/>
                  </a:schemeClr>
                </a:solidFill>
              </a:defRPr>
            </a:lvl3pPr>
            <a:lvl4pPr marL="401561" indent="-173004">
              <a:spcBef>
                <a:spcPts val="0"/>
              </a:spcBef>
              <a:spcAft>
                <a:spcPts val="200"/>
              </a:spcAft>
              <a:defRPr sz="1600">
                <a:solidFill>
                  <a:schemeClr val="bg1">
                    <a:lumMod val="85000"/>
                  </a:schemeClr>
                </a:solidFill>
              </a:defRPr>
            </a:lvl4pPr>
            <a:lvl5pPr marL="630117" indent="-173004">
              <a:spcBef>
                <a:spcPts val="0"/>
              </a:spcBef>
              <a:spcAft>
                <a:spcPts val="200"/>
              </a:spcAft>
              <a:defRPr sz="1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197172"/>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50080"/>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spTree>
    <p:extLst>
      <p:ext uri="{BB962C8B-B14F-4D97-AF65-F5344CB8AC3E}">
        <p14:creationId xmlns:p14="http://schemas.microsoft.com/office/powerpoint/2010/main" val="2995293639"/>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567"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598" y="1443190"/>
            <a:ext cx="10240454"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9782" y="6180382"/>
            <a:ext cx="1863264"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003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190271" cy="6857999"/>
          </a:xfrm>
          <a:prstGeom prst="rect">
            <a:avLst/>
          </a:prstGeom>
        </p:spPr>
      </p:pic>
      <p:sp>
        <p:nvSpPr>
          <p:cNvPr id="2" name="Title 1"/>
          <p:cNvSpPr>
            <a:spLocks noGrp="1"/>
          </p:cNvSpPr>
          <p:nvPr>
            <p:ph type="title" hasCustomPrompt="1"/>
          </p:nvPr>
        </p:nvSpPr>
        <p:spPr>
          <a:xfrm>
            <a:off x="269240" y="268968"/>
            <a:ext cx="7171399" cy="1379041"/>
          </a:xfrm>
          <a:noFill/>
        </p:spPr>
        <p:txBody>
          <a:bodyPr tIns="91413" bIns="91413"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67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6" name="Text Placeholder 5"/>
          <p:cNvSpPr>
            <a:spLocks noGrp="1"/>
          </p:cNvSpPr>
          <p:nvPr>
            <p:ph type="body" sz="quarter" idx="11" hasCustomPrompt="1"/>
          </p:nvPr>
        </p:nvSpPr>
        <p:spPr>
          <a:xfrm>
            <a:off x="295136"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63" indent="0">
              <a:buNone/>
              <a:defRPr sz="2000">
                <a:solidFill>
                  <a:schemeClr val="bg1"/>
                </a:solidFill>
              </a:defRPr>
            </a:lvl3pPr>
            <a:lvl4pPr marL="457200" indent="0">
              <a:buNone/>
              <a:defRPr sz="2000">
                <a:solidFill>
                  <a:schemeClr val="bg1"/>
                </a:solidFill>
              </a:defRPr>
            </a:lvl4pPr>
            <a:lvl5pPr marL="693738" indent="0">
              <a:buNone/>
              <a:defRPr sz="2000">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hasCustomPrompt="1"/>
          </p:nvPr>
        </p:nvSpPr>
        <p:spPr>
          <a:xfrm>
            <a:off x="4170396"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63" indent="0">
              <a:buNone/>
              <a:defRPr sz="2000">
                <a:solidFill>
                  <a:schemeClr val="bg1"/>
                </a:solidFill>
              </a:defRPr>
            </a:lvl3pPr>
            <a:lvl4pPr marL="457200" indent="0">
              <a:buNone/>
              <a:defRPr sz="2000">
                <a:solidFill>
                  <a:schemeClr val="bg1"/>
                </a:solidFill>
              </a:defRPr>
            </a:lvl4pPr>
            <a:lvl5pPr marL="693738" indent="0">
              <a:buNone/>
              <a:defRPr sz="2000">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hasCustomPrompt="1"/>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63" indent="0">
              <a:buNone/>
              <a:defRPr sz="2000">
                <a:solidFill>
                  <a:schemeClr val="bg1"/>
                </a:solidFill>
              </a:defRPr>
            </a:lvl3pPr>
            <a:lvl4pPr marL="457200" indent="0">
              <a:buNone/>
              <a:defRPr sz="2000">
                <a:solidFill>
                  <a:schemeClr val="bg1"/>
                </a:solidFill>
              </a:defRPr>
            </a:lvl4pPr>
            <a:lvl5pPr marL="693738" indent="0">
              <a:buNone/>
              <a:defRPr sz="2000">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4137838"/>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lor Block right with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text</a:t>
            </a:r>
          </a:p>
        </p:txBody>
      </p:sp>
      <p:sp>
        <p:nvSpPr>
          <p:cNvPr id="9" name="Content Placeholder 5"/>
          <p:cNvSpPr>
            <a:spLocks noGrp="1"/>
          </p:cNvSpPr>
          <p:nvPr>
            <p:ph sz="quarter" idx="13" hasCustomPrompt="1"/>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2"/>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text</a:t>
            </a:r>
          </a:p>
        </p:txBody>
      </p:sp>
      <p:sp>
        <p:nvSpPr>
          <p:cNvPr id="8" name="Rectangle 7"/>
          <p:cNvSpPr/>
          <p:nvPr userDrawn="1"/>
        </p:nvSpPr>
        <p:spPr bwMode="white">
          <a:xfrm>
            <a:off x="5968968" y="0"/>
            <a:ext cx="622303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2"/>
          <p:cNvSpPr>
            <a:spLocks noGrp="1"/>
          </p:cNvSpPr>
          <p:nvPr>
            <p:ph type="body" idx="14"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text</a:t>
            </a:r>
          </a:p>
        </p:txBody>
      </p:sp>
      <p:sp>
        <p:nvSpPr>
          <p:cNvPr id="12" name="Content Placeholder 5"/>
          <p:cNvSpPr>
            <a:spLocks noGrp="1"/>
          </p:cNvSpPr>
          <p:nvPr>
            <p:ph sz="quarter" idx="15" hasCustomPrompt="1"/>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text</a:t>
            </a:r>
          </a:p>
        </p:txBody>
      </p:sp>
    </p:spTree>
    <p:extLst>
      <p:ext uri="{BB962C8B-B14F-4D97-AF65-F5344CB8AC3E}">
        <p14:creationId xmlns:p14="http://schemas.microsoft.com/office/powerpoint/2010/main" val="18678280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olor Block right with photo">
    <p:spTree>
      <p:nvGrpSpPr>
        <p:cNvPr id="1" name=""/>
        <p:cNvGrpSpPr/>
        <p:nvPr/>
      </p:nvGrpSpPr>
      <p:grpSpPr>
        <a:xfrm>
          <a:off x="0" y="0"/>
          <a:ext cx="0" cy="0"/>
          <a:chOff x="0" y="0"/>
          <a:chExt cx="0" cy="0"/>
        </a:xfrm>
      </p:grpSpPr>
      <p:sp>
        <p:nvSpPr>
          <p:cNvPr id="8" name="Rectangle 7"/>
          <p:cNvSpPr/>
          <p:nvPr userDrawn="1"/>
        </p:nvSpPr>
        <p:spPr bwMode="white">
          <a:xfrm>
            <a:off x="5968968" y="0"/>
            <a:ext cx="622303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2"/>
          <p:cNvSpPr>
            <a:spLocks noGrp="1"/>
          </p:cNvSpPr>
          <p:nvPr>
            <p:ph type="body" idx="14"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text</a:t>
            </a:r>
          </a:p>
        </p:txBody>
      </p:sp>
      <p:sp>
        <p:nvSpPr>
          <p:cNvPr id="12" name="Content Placeholder 5"/>
          <p:cNvSpPr>
            <a:spLocks noGrp="1"/>
          </p:cNvSpPr>
          <p:nvPr>
            <p:ph sz="quarter" idx="15" hasCustomPrompt="1"/>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text</a:t>
            </a:r>
          </a:p>
        </p:txBody>
      </p:sp>
      <p:sp>
        <p:nvSpPr>
          <p:cNvPr id="6" name="Picture Placeholder 5"/>
          <p:cNvSpPr>
            <a:spLocks noGrp="1"/>
          </p:cNvSpPr>
          <p:nvPr>
            <p:ph type="pic" sz="quarter" idx="16"/>
          </p:nvPr>
        </p:nvSpPr>
        <p:spPr>
          <a:xfrm>
            <a:off x="1" y="0"/>
            <a:ext cx="5968967" cy="553998"/>
          </a:xfrm>
        </p:spPr>
        <p:txBody>
          <a:bodyPr/>
          <a:lstStyle>
            <a:lvl1pPr marL="0" indent="0">
              <a:buNone/>
              <a:defRPr/>
            </a:lvl1pPr>
          </a:lstStyle>
          <a:p>
            <a:endParaRPr lang="en-US" dirty="0"/>
          </a:p>
        </p:txBody>
      </p:sp>
    </p:spTree>
    <p:extLst>
      <p:ext uri="{BB962C8B-B14F-4D97-AF65-F5344CB8AC3E}">
        <p14:creationId xmlns:p14="http://schemas.microsoft.com/office/powerpoint/2010/main" val="1625763430"/>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olor block left with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
        <p:nvSpPr>
          <p:cNvPr id="10" name="Rectangle 9"/>
          <p:cNvSpPr/>
          <p:nvPr userDrawn="1"/>
        </p:nvSpPr>
        <p:spPr bwMode="white">
          <a:xfrm>
            <a:off x="-9527"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7" name="Content Placeholder 5"/>
          <p:cNvSpPr>
            <a:spLocks noGrp="1"/>
          </p:cNvSpPr>
          <p:nvPr>
            <p:ph sz="quarter" idx="16"/>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Tree>
    <p:extLst>
      <p:ext uri="{BB962C8B-B14F-4D97-AF65-F5344CB8AC3E}">
        <p14:creationId xmlns:p14="http://schemas.microsoft.com/office/powerpoint/2010/main" val="420847045"/>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527"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520836" y="1447801"/>
            <a:ext cx="3030029"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text</a:t>
            </a:r>
          </a:p>
        </p:txBody>
      </p:sp>
      <p:sp>
        <p:nvSpPr>
          <p:cNvPr id="17" name="Content Placeholder 5"/>
          <p:cNvSpPr>
            <a:spLocks noGrp="1"/>
          </p:cNvSpPr>
          <p:nvPr>
            <p:ph sz="quarter" idx="16" hasCustomPrompt="1"/>
          </p:nvPr>
        </p:nvSpPr>
        <p:spPr>
          <a:xfrm>
            <a:off x="520835" y="2734985"/>
            <a:ext cx="303002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text</a:t>
            </a:r>
          </a:p>
        </p:txBody>
      </p:sp>
      <p:sp>
        <p:nvSpPr>
          <p:cNvPr id="7" name="Picture Placeholder 3"/>
          <p:cNvSpPr>
            <a:spLocks noGrp="1" noChangeAspect="1"/>
          </p:cNvSpPr>
          <p:nvPr>
            <p:ph type="pic" sz="quarter" idx="17"/>
          </p:nvPr>
        </p:nvSpPr>
        <p:spPr>
          <a:xfrm>
            <a:off x="3550865" y="1143000"/>
            <a:ext cx="8131133" cy="553998"/>
          </a:xfrm>
        </p:spPr>
        <p:txBody>
          <a:bodyPr/>
          <a:lstStyle/>
          <a:p>
            <a:endParaRPr lang="en-US"/>
          </a:p>
        </p:txBody>
      </p:sp>
    </p:spTree>
    <p:extLst>
      <p:ext uri="{BB962C8B-B14F-4D97-AF65-F5344CB8AC3E}">
        <p14:creationId xmlns:p14="http://schemas.microsoft.com/office/powerpoint/2010/main" val="299369930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69817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0615916"/>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88895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405572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33848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73483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770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021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1611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1867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89485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112681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1DEA8E-B6C2-41AD-B442-812C368340EF}" type="datetimeFigureOut">
              <a:rPr lang="en-US" smtClean="0"/>
              <a:t>3/9/2016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28841394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02256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233446"/>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4002594"/>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893161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289058"/>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13280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099796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4474007"/>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94175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3264820"/>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3630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254363035"/>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71087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916212"/>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8922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781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270283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2989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6189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210092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053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910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159971526"/>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87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415522"/>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7586876"/>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9862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1781976"/>
          </a:xfrm>
        </p:spPr>
        <p:txBody>
          <a:bodyPr>
            <a:spAutoFit/>
          </a:bodyPr>
          <a:lstStyle>
            <a:lvl1pPr marL="0" indent="0">
              <a:buNone/>
              <a:defRPr sz="3200" b="1">
                <a:solidFill>
                  <a:srgbClr val="151515"/>
                </a:solidFill>
              </a:defRPr>
            </a:lvl1pPr>
            <a:lvl2pPr marL="0" indent="0">
              <a:lnSpc>
                <a:spcPct val="100000"/>
              </a:lnSpc>
              <a:spcBef>
                <a:spcPts val="0"/>
              </a:spcBef>
              <a:buNone/>
              <a:defRPr sz="2000"/>
            </a:lvl2pPr>
            <a:lvl3pPr marL="173004" indent="-173004">
              <a:defRPr sz="1800"/>
            </a:lvl3pPr>
            <a:lvl4pPr marL="401561" indent="-173004">
              <a:defRPr sz="1600"/>
            </a:lvl4pPr>
            <a:lvl5pPr marL="630117" indent="-173004">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897895"/>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69" y="974"/>
            <a:ext cx="6090347" cy="6856054"/>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00" tIns="2061193" rIns="179234" bIns="143387" numCol="1" rtlCol="0" anchor="t" anchorCtr="0" compatLnSpc="1">
            <a:prstTxWarp prst="textNoShape">
              <a:avLst/>
            </a:prstTxWarp>
          </a:bodyPr>
          <a:lstStyle/>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3863" rtl="0" eaLnBrk="1" fontAlgn="auto" latinLnBrk="0" hangingPunct="1">
              <a:lnSpc>
                <a:spcPct val="90000"/>
              </a:lnSpc>
              <a:spcBef>
                <a:spcPts val="1766"/>
              </a:spcBef>
              <a:spcAft>
                <a:spcPts val="0"/>
              </a:spcAft>
              <a:buClrTx/>
              <a:buSzTx/>
              <a:buFontTx/>
              <a:buNone/>
              <a:tabLst/>
              <a:defRPr/>
            </a:pPr>
            <a:endParaRPr kumimoji="0" lang="en-US" sz="3136" b="0" i="0" u="none" strike="noStrike" kern="1200" cap="none" spc="0" normalizeH="0" baseline="0" noProof="0" dirty="0">
              <a:ln>
                <a:noFill/>
              </a:ln>
              <a:solidFill>
                <a:srgbClr val="FFFFFF"/>
              </a:solidFill>
              <a:effectLst/>
              <a:uLnTx/>
              <a:uFillTx/>
              <a:latin typeface="Segoe UI Light"/>
              <a:ea typeface="ＭＳ Ｐゴシック" charset="0"/>
              <a:cs typeface="+mn-cs"/>
            </a:endParaRPr>
          </a:p>
        </p:txBody>
      </p:sp>
      <p:sp>
        <p:nvSpPr>
          <p:cNvPr id="2" name="Title 1"/>
          <p:cNvSpPr>
            <a:spLocks noGrp="1"/>
          </p:cNvSpPr>
          <p:nvPr>
            <p:ph type="title"/>
          </p:nvPr>
        </p:nvSpPr>
        <p:spPr>
          <a:xfrm>
            <a:off x="269241" y="289515"/>
            <a:ext cx="5528056" cy="899665"/>
          </a:xfrm>
        </p:spPr>
        <p:txBody>
          <a:bodyPr/>
          <a:lstStyle>
            <a:lvl1pPr>
              <a:defRPr sz="480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1" y="1206424"/>
            <a:ext cx="5528054" cy="1824039"/>
          </a:xfrm>
        </p:spPr>
        <p:txBody>
          <a:bodyPr wrap="square">
            <a:spAutoFit/>
          </a:bodyPr>
          <a:lstStyle>
            <a:lvl1pPr marL="0" indent="0">
              <a:lnSpc>
                <a:spcPct val="100000"/>
              </a:lnSpc>
              <a:spcBef>
                <a:spcPts val="600"/>
              </a:spcBef>
              <a:spcAft>
                <a:spcPts val="200"/>
              </a:spcAft>
              <a:buNone/>
              <a:defRPr sz="3200" b="1">
                <a:solidFill>
                  <a:schemeClr val="bg1"/>
                </a:solidFill>
              </a:defRPr>
            </a:lvl1pPr>
            <a:lvl2pPr marL="0" indent="0">
              <a:lnSpc>
                <a:spcPct val="90000"/>
              </a:lnSpc>
              <a:spcBef>
                <a:spcPts val="400"/>
              </a:spcBef>
              <a:spcAft>
                <a:spcPts val="600"/>
              </a:spcAft>
              <a:buNone/>
              <a:defRPr sz="1800" i="1">
                <a:solidFill>
                  <a:schemeClr val="bg1"/>
                </a:solidFill>
              </a:defRPr>
            </a:lvl2pPr>
            <a:lvl3pPr marL="173004" indent="-173004">
              <a:spcBef>
                <a:spcPts val="0"/>
              </a:spcBef>
              <a:spcAft>
                <a:spcPts val="200"/>
              </a:spcAft>
              <a:defRPr sz="1800">
                <a:solidFill>
                  <a:schemeClr val="bg1">
                    <a:lumMod val="85000"/>
                  </a:schemeClr>
                </a:solidFill>
              </a:defRPr>
            </a:lvl3pPr>
            <a:lvl4pPr marL="401561" indent="-173004">
              <a:spcBef>
                <a:spcPts val="0"/>
              </a:spcBef>
              <a:spcAft>
                <a:spcPts val="200"/>
              </a:spcAft>
              <a:defRPr sz="1600">
                <a:solidFill>
                  <a:schemeClr val="bg1">
                    <a:lumMod val="85000"/>
                  </a:schemeClr>
                </a:solidFill>
              </a:defRPr>
            </a:lvl4pPr>
            <a:lvl5pPr marL="630117" indent="-173004">
              <a:spcBef>
                <a:spcPts val="0"/>
              </a:spcBef>
              <a:spcAft>
                <a:spcPts val="200"/>
              </a:spcAft>
              <a:defRPr sz="1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15515"/>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941761228"/>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117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5467686"/>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230486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785384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888362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160476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937749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167336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744902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739308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1DEA8E-B6C2-41AD-B442-812C368340EF}" type="datetimeFigureOut">
              <a:rPr lang="en-US" smtClean="0"/>
              <a:t>3/9/2016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41262090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155598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6463802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69440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14080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5796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7673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71137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66303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3642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2391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1DEA8E-B6C2-41AD-B442-812C368340EF}" type="datetimeFigureOut">
              <a:rPr lang="en-US" smtClean="0"/>
              <a:t>3/9/2016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31869081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6033063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7503222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6261368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1354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85156507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5169306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836773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41717329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99024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5695677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1DEA8E-B6C2-41AD-B442-812C368340EF}"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34622264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7125285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58765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1419977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320317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73439773"/>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785032523"/>
      </p:ext>
    </p:extLst>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65982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74792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49879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5493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1DEA8E-B6C2-41AD-B442-812C368340EF}"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F9ABF-A89C-4256-87E9-A73C05E5A3DF}" type="slidenum">
              <a:rPr lang="en-US" smtClean="0"/>
              <a:t>‹#›</a:t>
            </a:fld>
            <a:endParaRPr lang="en-US"/>
          </a:p>
        </p:txBody>
      </p:sp>
    </p:spTree>
    <p:extLst>
      <p:ext uri="{BB962C8B-B14F-4D97-AF65-F5344CB8AC3E}">
        <p14:creationId xmlns:p14="http://schemas.microsoft.com/office/powerpoint/2010/main" val="2030263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803276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553719527"/>
      </p:ext>
    </p:extLst>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0595858"/>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1048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0697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3556402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4011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334732285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9446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0772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theme" Target="../theme/theme10.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9" Type="http://schemas.openxmlformats.org/officeDocument/2006/relationships/slideLayout" Target="../slideLayouts/slideLayout322.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34" Type="http://schemas.openxmlformats.org/officeDocument/2006/relationships/slideLayout" Target="../slideLayouts/slideLayout317.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slideLayout" Target="../slideLayouts/slideLayout316.xml"/><Relationship Id="rId38" Type="http://schemas.openxmlformats.org/officeDocument/2006/relationships/slideLayout" Target="../slideLayouts/slideLayout321.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41" Type="http://schemas.openxmlformats.org/officeDocument/2006/relationships/theme" Target="../theme/theme11.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37" Type="http://schemas.openxmlformats.org/officeDocument/2006/relationships/slideLayout" Target="../slideLayouts/slideLayout320.xml"/><Relationship Id="rId40" Type="http://schemas.openxmlformats.org/officeDocument/2006/relationships/slideLayout" Target="../slideLayouts/slideLayout323.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36" Type="http://schemas.openxmlformats.org/officeDocument/2006/relationships/slideLayout" Target="../slideLayouts/slideLayout319.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slideLayout" Target="../slideLayouts/slideLayout314.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35" Type="http://schemas.openxmlformats.org/officeDocument/2006/relationships/slideLayout" Target="../slideLayouts/slideLayout3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image" Target="../media/image89.png"/><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theme" Target="../theme/theme12.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26" Type="http://schemas.openxmlformats.org/officeDocument/2006/relationships/slideLayout" Target="../slideLayouts/slideLayout385.xml"/><Relationship Id="rId3" Type="http://schemas.openxmlformats.org/officeDocument/2006/relationships/slideLayout" Target="../slideLayouts/slideLayout362.xml"/><Relationship Id="rId21" Type="http://schemas.openxmlformats.org/officeDocument/2006/relationships/slideLayout" Target="../slideLayouts/slideLayout380.xml"/><Relationship Id="rId34" Type="http://schemas.openxmlformats.org/officeDocument/2006/relationships/theme" Target="../theme/theme14.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slideLayout" Target="../slideLayouts/slideLayout384.xml"/><Relationship Id="rId33" Type="http://schemas.openxmlformats.org/officeDocument/2006/relationships/slideLayout" Target="../slideLayouts/slideLayout392.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29" Type="http://schemas.openxmlformats.org/officeDocument/2006/relationships/slideLayout" Target="../slideLayouts/slideLayout388.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24" Type="http://schemas.openxmlformats.org/officeDocument/2006/relationships/slideLayout" Target="../slideLayouts/slideLayout383.xml"/><Relationship Id="rId32" Type="http://schemas.openxmlformats.org/officeDocument/2006/relationships/slideLayout" Target="../slideLayouts/slideLayout391.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28" Type="http://schemas.openxmlformats.org/officeDocument/2006/relationships/slideLayout" Target="../slideLayouts/slideLayout387.xml"/><Relationship Id="rId36" Type="http://schemas.openxmlformats.org/officeDocument/2006/relationships/image" Target="../media/image16.png"/><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31" Type="http://schemas.openxmlformats.org/officeDocument/2006/relationships/slideLayout" Target="../slideLayouts/slideLayout390.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 Id="rId27" Type="http://schemas.openxmlformats.org/officeDocument/2006/relationships/slideLayout" Target="../slideLayouts/slideLayout386.xml"/><Relationship Id="rId30" Type="http://schemas.openxmlformats.org/officeDocument/2006/relationships/slideLayout" Target="../slideLayouts/slideLayout389.xml"/><Relationship Id="rId35" Type="http://schemas.openxmlformats.org/officeDocument/2006/relationships/image" Target="../media/image15.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image" Target="../media/image89.png"/><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slideLayout" Target="../slideLayouts/slideLayout431.xml"/><Relationship Id="rId18" Type="http://schemas.openxmlformats.org/officeDocument/2006/relationships/slideLayout" Target="../slideLayouts/slideLayout436.xml"/><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slideLayout" Target="../slideLayouts/slideLayout430.xml"/><Relationship Id="rId17" Type="http://schemas.openxmlformats.org/officeDocument/2006/relationships/slideLayout" Target="../slideLayouts/slideLayout435.xml"/><Relationship Id="rId2" Type="http://schemas.openxmlformats.org/officeDocument/2006/relationships/slideLayout" Target="../slideLayouts/slideLayout420.xml"/><Relationship Id="rId16" Type="http://schemas.openxmlformats.org/officeDocument/2006/relationships/slideLayout" Target="../slideLayouts/slideLayout434.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5" Type="http://schemas.openxmlformats.org/officeDocument/2006/relationships/slideLayout" Target="../slideLayouts/slideLayout433.xml"/><Relationship Id="rId10" Type="http://schemas.openxmlformats.org/officeDocument/2006/relationships/slideLayout" Target="../slideLayouts/slideLayout428.xml"/><Relationship Id="rId19" Type="http://schemas.openxmlformats.org/officeDocument/2006/relationships/theme" Target="../theme/theme16.xml"/><Relationship Id="rId4" Type="http://schemas.openxmlformats.org/officeDocument/2006/relationships/slideLayout" Target="../slideLayouts/slideLayout422.xml"/><Relationship Id="rId9" Type="http://schemas.openxmlformats.org/officeDocument/2006/relationships/slideLayout" Target="../slideLayouts/slideLayout427.xml"/><Relationship Id="rId14" Type="http://schemas.openxmlformats.org/officeDocument/2006/relationships/slideLayout" Target="../slideLayouts/slideLayout43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slideLayout" Target="../slideLayouts/slideLayout449.xml"/><Relationship Id="rId18" Type="http://schemas.openxmlformats.org/officeDocument/2006/relationships/slideLayout" Target="../slideLayouts/slideLayout454.xml"/><Relationship Id="rId3" Type="http://schemas.openxmlformats.org/officeDocument/2006/relationships/slideLayout" Target="../slideLayouts/slideLayout439.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17" Type="http://schemas.openxmlformats.org/officeDocument/2006/relationships/slideLayout" Target="../slideLayouts/slideLayout453.xml"/><Relationship Id="rId2" Type="http://schemas.openxmlformats.org/officeDocument/2006/relationships/slideLayout" Target="../slideLayouts/slideLayout438.xml"/><Relationship Id="rId16" Type="http://schemas.openxmlformats.org/officeDocument/2006/relationships/slideLayout" Target="../slideLayouts/slideLayout452.xml"/><Relationship Id="rId20" Type="http://schemas.openxmlformats.org/officeDocument/2006/relationships/theme" Target="../theme/theme17.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5" Type="http://schemas.openxmlformats.org/officeDocument/2006/relationships/slideLayout" Target="../slideLayouts/slideLayout441.xml"/><Relationship Id="rId15" Type="http://schemas.openxmlformats.org/officeDocument/2006/relationships/slideLayout" Target="../slideLayouts/slideLayout451.xml"/><Relationship Id="rId10" Type="http://schemas.openxmlformats.org/officeDocument/2006/relationships/slideLayout" Target="../slideLayouts/slideLayout446.xml"/><Relationship Id="rId19" Type="http://schemas.openxmlformats.org/officeDocument/2006/relationships/slideLayout" Target="../slideLayouts/slideLayout45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slideLayout" Target="../slideLayouts/slideLayout45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63.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10" Type="http://schemas.openxmlformats.org/officeDocument/2006/relationships/theme" Target="../theme/theme18.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72.xml"/><Relationship Id="rId13" Type="http://schemas.openxmlformats.org/officeDocument/2006/relationships/slideLayout" Target="../slideLayouts/slideLayout477.xml"/><Relationship Id="rId18" Type="http://schemas.openxmlformats.org/officeDocument/2006/relationships/slideLayout" Target="../slideLayouts/slideLayout482.xml"/><Relationship Id="rId3" Type="http://schemas.openxmlformats.org/officeDocument/2006/relationships/slideLayout" Target="../slideLayouts/slideLayout467.xml"/><Relationship Id="rId21" Type="http://schemas.openxmlformats.org/officeDocument/2006/relationships/image" Target="../media/image112.wmf"/><Relationship Id="rId7" Type="http://schemas.openxmlformats.org/officeDocument/2006/relationships/slideLayout" Target="../slideLayouts/slideLayout471.xml"/><Relationship Id="rId12" Type="http://schemas.openxmlformats.org/officeDocument/2006/relationships/slideLayout" Target="../slideLayouts/slideLayout476.xml"/><Relationship Id="rId17" Type="http://schemas.openxmlformats.org/officeDocument/2006/relationships/slideLayout" Target="../slideLayouts/slideLayout481.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20" Type="http://schemas.openxmlformats.org/officeDocument/2006/relationships/theme" Target="../theme/theme19.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10" Type="http://schemas.openxmlformats.org/officeDocument/2006/relationships/slideLayout" Target="../slideLayouts/slideLayout474.xml"/><Relationship Id="rId19" Type="http://schemas.openxmlformats.org/officeDocument/2006/relationships/slideLayout" Target="../slideLayouts/slideLayout483.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slideLayout" Target="../slideLayouts/slideLayout486.xml"/><Relationship Id="rId7" Type="http://schemas.openxmlformats.org/officeDocument/2006/relationships/theme" Target="../theme/theme20.xml"/><Relationship Id="rId2" Type="http://schemas.openxmlformats.org/officeDocument/2006/relationships/slideLayout" Target="../slideLayouts/slideLayout485.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5" Type="http://schemas.openxmlformats.org/officeDocument/2006/relationships/slideLayout" Target="../slideLayouts/slideLayout488.xml"/><Relationship Id="rId4" Type="http://schemas.openxmlformats.org/officeDocument/2006/relationships/slideLayout" Target="../slideLayouts/slideLayout48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slideLayout" Target="../slideLayouts/slideLayout515.xml"/><Relationship Id="rId39" Type="http://schemas.openxmlformats.org/officeDocument/2006/relationships/slideLayout" Target="../slideLayouts/slideLayout528.xml"/><Relationship Id="rId3" Type="http://schemas.openxmlformats.org/officeDocument/2006/relationships/slideLayout" Target="../slideLayouts/slideLayout492.xml"/><Relationship Id="rId21" Type="http://schemas.openxmlformats.org/officeDocument/2006/relationships/slideLayout" Target="../slideLayouts/slideLayout510.xml"/><Relationship Id="rId34" Type="http://schemas.openxmlformats.org/officeDocument/2006/relationships/slideLayout" Target="../slideLayouts/slideLayout523.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slideLayout" Target="../slideLayouts/slideLayout514.xml"/><Relationship Id="rId33" Type="http://schemas.openxmlformats.org/officeDocument/2006/relationships/slideLayout" Target="../slideLayouts/slideLayout522.xml"/><Relationship Id="rId38" Type="http://schemas.openxmlformats.org/officeDocument/2006/relationships/slideLayout" Target="../slideLayouts/slideLayout527.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0" Type="http://schemas.openxmlformats.org/officeDocument/2006/relationships/slideLayout" Target="../slideLayouts/slideLayout509.xml"/><Relationship Id="rId29" Type="http://schemas.openxmlformats.org/officeDocument/2006/relationships/slideLayout" Target="../slideLayouts/slideLayout518.xml"/><Relationship Id="rId41" Type="http://schemas.openxmlformats.org/officeDocument/2006/relationships/theme" Target="../theme/theme21.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slideLayout" Target="../slideLayouts/slideLayout513.xml"/><Relationship Id="rId32" Type="http://schemas.openxmlformats.org/officeDocument/2006/relationships/slideLayout" Target="../slideLayouts/slideLayout521.xml"/><Relationship Id="rId37" Type="http://schemas.openxmlformats.org/officeDocument/2006/relationships/slideLayout" Target="../slideLayouts/slideLayout526.xml"/><Relationship Id="rId40" Type="http://schemas.openxmlformats.org/officeDocument/2006/relationships/slideLayout" Target="../slideLayouts/slideLayout529.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slideLayout" Target="../slideLayouts/slideLayout512.xml"/><Relationship Id="rId28" Type="http://schemas.openxmlformats.org/officeDocument/2006/relationships/slideLayout" Target="../slideLayouts/slideLayout517.xml"/><Relationship Id="rId36" Type="http://schemas.openxmlformats.org/officeDocument/2006/relationships/slideLayout" Target="../slideLayouts/slideLayout525.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31" Type="http://schemas.openxmlformats.org/officeDocument/2006/relationships/slideLayout" Target="../slideLayouts/slideLayout520.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slideLayout" Target="../slideLayouts/slideLayout511.xml"/><Relationship Id="rId27" Type="http://schemas.openxmlformats.org/officeDocument/2006/relationships/slideLayout" Target="../slideLayouts/slideLayout516.xml"/><Relationship Id="rId30" Type="http://schemas.openxmlformats.org/officeDocument/2006/relationships/slideLayout" Target="../slideLayouts/slideLayout519.xml"/><Relationship Id="rId35" Type="http://schemas.openxmlformats.org/officeDocument/2006/relationships/slideLayout" Target="../slideLayouts/slideLayout5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6.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24.pn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heme" Target="../theme/theme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theme" Target="../theme/theme5.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theme" Target="../theme/theme6.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image" Target="../media/image16.png"/><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theme" Target="../theme/theme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theme" Target="../theme/theme8.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theme" Target="../theme/theme9.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DEA8E-B6C2-41AD-B442-812C368340EF}" type="datetimeFigureOut">
              <a:rPr lang="en-US" smtClean="0"/>
              <a:t>3/9/2016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F9ABF-A89C-4256-87E9-A73C05E5A3DF}" type="slidenum">
              <a:rPr lang="en-US" smtClean="0"/>
              <a:t>‹#›</a:t>
            </a:fld>
            <a:endParaRPr lang="en-US"/>
          </a:p>
        </p:txBody>
      </p:sp>
    </p:spTree>
    <p:extLst>
      <p:ext uri="{BB962C8B-B14F-4D97-AF65-F5344CB8AC3E}">
        <p14:creationId xmlns:p14="http://schemas.microsoft.com/office/powerpoint/2010/main" val="3489992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199822"/>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856281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3" r:id="rId39"/>
    <p:sldLayoutId id="2147484024" r:id="rId40"/>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65445260"/>
      </p:ext>
    </p:extLst>
  </p:cSld>
  <p:clrMap bg1="dk1" tx1="lt1" bg2="dk2"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F1DEA8E-B6C2-41AD-B442-812C368340E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15F9ABF-A89C-4256-87E9-A73C05E5A3D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810489"/>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67705794"/>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 id="2147484083" r:id="rId19"/>
    <p:sldLayoutId id="2147484084" r:id="rId20"/>
    <p:sldLayoutId id="2147484085" r:id="rId21"/>
    <p:sldLayoutId id="2147484086" r:id="rId22"/>
    <p:sldLayoutId id="2147484087" r:id="rId23"/>
    <p:sldLayoutId id="2147484088" r:id="rId24"/>
    <p:sldLayoutId id="2147484089" r:id="rId25"/>
    <p:sldLayoutId id="2147484090" r:id="rId26"/>
    <p:sldLayoutId id="2147484091" r:id="rId27"/>
    <p:sldLayoutId id="2147484092" r:id="rId28"/>
    <p:sldLayoutId id="2147484093" r:id="rId29"/>
    <p:sldLayoutId id="2147484094" r:id="rId30"/>
    <p:sldLayoutId id="2147484095" r:id="rId31"/>
    <p:sldLayoutId id="2147484096" r:id="rId32"/>
    <p:sldLayoutId id="2147484097"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29617565"/>
      </p:ext>
    </p:extLst>
  </p:cSld>
  <p:clrMap bg1="dk1" tx1="lt1" bg2="dk2" tx2="lt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 id="2147484124" r:id="rId25"/>
    <p:sldLayoutId id="214748412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A3677-29A1-4491-8502-D533E55B8009}" type="datetimeFigureOut">
              <a:rPr lang="en-US" smtClean="0"/>
              <a:t>3/9/2016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C8FA4-931D-46EB-A6C1-41AEF06424C1}" type="slidenum">
              <a:rPr lang="en-US" smtClean="0"/>
              <a:t>‹#›</a:t>
            </a:fld>
            <a:endParaRPr lang="en-US"/>
          </a:p>
        </p:txBody>
      </p:sp>
    </p:spTree>
    <p:extLst>
      <p:ext uri="{BB962C8B-B14F-4D97-AF65-F5344CB8AC3E}">
        <p14:creationId xmlns:p14="http://schemas.microsoft.com/office/powerpoint/2010/main" val="1617987123"/>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94946"/>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 id="2147484164" r:id="rId18"/>
    <p:sldLayoutId id="21474841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7812183"/>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5" r:id="rId7"/>
    <p:sldLayoutId id="2147484176" r:id="rId8"/>
    <p:sldLayoutId id="2147484177" r:id="rId9"/>
  </p:sldLayoutIdLst>
  <p:transition>
    <p:fade/>
  </p:transition>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836" y="1447800"/>
            <a:ext cx="11155093" cy="1913344"/>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VS_Purp526_rgb.wmf"/>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75207" y="6439497"/>
            <a:ext cx="1373800" cy="242372"/>
          </a:xfrm>
          <a:prstGeom prst="rect">
            <a:avLst/>
          </a:prstGeom>
        </p:spPr>
      </p:pic>
    </p:spTree>
    <p:extLst>
      <p:ext uri="{BB962C8B-B14F-4D97-AF65-F5344CB8AC3E}">
        <p14:creationId xmlns:p14="http://schemas.microsoft.com/office/powerpoint/2010/main" val="3984969286"/>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 id="2147484194" r:id="rId16"/>
    <p:sldLayoutId id="2147484195" r:id="rId17"/>
    <p:sldLayoutId id="2147484196" r:id="rId18"/>
    <p:sldLayoutId id="2147484197" r:id="rId19"/>
  </p:sldLayoutIdLst>
  <p:transition>
    <p:fade/>
  </p:transition>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40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714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8" r:id="rId37"/>
    <p:sldLayoutId id="2147483941" r:id="rId38"/>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0"/>
            <a:ext cx="11155093" cy="1806648"/>
          </a:xfrm>
          <a:prstGeom prst="rect">
            <a:avLst/>
          </a:prstGeom>
        </p:spPr>
        <p:txBody>
          <a:bodyPr vert="horz" lIns="0" tIns="0" rIns="0" bIns="0" rtlCol="0">
            <a:spAutoFit/>
          </a:bodyPr>
          <a:lstStyle/>
          <a:p>
            <a:pPr marL="0" lvl="0" indent="0">
              <a:spcBef>
                <a:spcPts val="2400"/>
              </a:spcBef>
              <a:buNone/>
            </a:pPr>
            <a:r>
              <a:rPr lang="en-US" dirty="0"/>
              <a:t>Click to edit Master text style</a:t>
            </a:r>
          </a:p>
          <a:p>
            <a:pPr marL="0" lvl="1" indent="0">
              <a:buNone/>
            </a:pPr>
            <a:r>
              <a:rPr lang="en-US" dirty="0"/>
              <a:t>Second level</a:t>
            </a:r>
          </a:p>
          <a:p>
            <a:pPr marL="231775" lvl="2" indent="0">
              <a:buNone/>
            </a:pPr>
            <a:r>
              <a:rPr lang="en-US" dirty="0"/>
              <a:t>Third level</a:t>
            </a:r>
          </a:p>
          <a:p>
            <a:pPr marL="457200" lvl="3" indent="0">
              <a:buNone/>
            </a:pPr>
            <a:r>
              <a:rPr lang="en-US" dirty="0"/>
              <a:t>Fourth level</a:t>
            </a:r>
          </a:p>
          <a:p>
            <a:pPr marL="693738" lvl="4" indent="0">
              <a:buNone/>
            </a:pPr>
            <a:r>
              <a:rPr lang="en-US" dirty="0"/>
              <a:t>Fifth level</a:t>
            </a:r>
          </a:p>
        </p:txBody>
      </p:sp>
      <p:pic>
        <p:nvPicPr>
          <p:cNvPr id="5" name="Picture 4" descr="VS_Purp526_rgb.wmf"/>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275207" y="6439497"/>
            <a:ext cx="1373800" cy="242372"/>
          </a:xfrm>
          <a:prstGeom prst="rect">
            <a:avLst/>
          </a:prstGeom>
        </p:spPr>
      </p:pic>
    </p:spTree>
    <p:extLst>
      <p:ext uri="{BB962C8B-B14F-4D97-AF65-F5344CB8AC3E}">
        <p14:creationId xmlns:p14="http://schemas.microsoft.com/office/powerpoint/2010/main" val="713135280"/>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Lst>
  <p:transition>
    <p:fade/>
  </p:transition>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lang="en-US" sz="4000" kern="1200" spc="-70" baseline="0" dirty="0" smtClean="0">
          <a:solidFill>
            <a:schemeClr val="accent2"/>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000" kern="1200" spc="0" baseline="0" dirty="0" smtClean="0">
          <a:gradFill>
            <a:gsLst>
              <a:gs pos="100000">
                <a:schemeClr val="tx1"/>
              </a:gs>
              <a:gs pos="6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2000" i="1" kern="1200" spc="0" baseline="0" dirty="0" smtClean="0">
          <a:gradFill>
            <a:gsLst>
              <a:gs pos="100000">
                <a:schemeClr val="tx1"/>
              </a:gs>
              <a:gs pos="6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800" kern="1200" spc="0" baseline="0" dirty="0" smtClean="0">
          <a:gradFill>
            <a:gsLst>
              <a:gs pos="100000">
                <a:schemeClr val="tx1"/>
              </a:gs>
              <a:gs pos="6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i="1" kern="1200" spc="0" baseline="0" dirty="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531070"/>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2" r:id="rId40"/>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761758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4273"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5"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0795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243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5" r:id="rId15"/>
    <p:sldLayoutId id="2147483776" r:id="rId16"/>
    <p:sldLayoutId id="2147483777"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2" r:id="rId30"/>
    <p:sldLayoutId id="2147483793" r:id="rId31"/>
    <p:sldLayoutId id="2147483794" r:id="rId32"/>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13960" rtl="0" eaLnBrk="1" latinLnBrk="0" hangingPunct="1">
        <a:lnSpc>
          <a:spcPct val="90000"/>
        </a:lnSpc>
        <a:spcBef>
          <a:spcPct val="0"/>
        </a:spcBef>
        <a:buNone/>
        <a:defRPr lang="en-US" sz="5200" b="0" kern="1200" cap="none" spc="-100" baseline="0" dirty="0">
          <a:ln w="3175">
            <a:noFill/>
          </a:ln>
          <a:solidFill>
            <a:srgbClr val="616161"/>
          </a:solidFill>
          <a:effectLst/>
          <a:latin typeface="Segoe UI Light"/>
          <a:ea typeface="+mn-ea"/>
          <a:cs typeface="Segoe ui light (Headings)"/>
        </a:defRPr>
      </a:lvl1pPr>
    </p:titleStyle>
    <p:bodyStyle>
      <a:lvl1pPr marL="400166" indent="-400166" algn="l" defTabSz="533555" rtl="0" eaLnBrk="1" latinLnBrk="0" hangingPunct="1">
        <a:spcBef>
          <a:spcPct val="20000"/>
        </a:spcBef>
        <a:buFont typeface="Arial"/>
        <a:buChar char="•"/>
        <a:defRPr sz="1733" kern="1200">
          <a:solidFill>
            <a:schemeClr val="tx1"/>
          </a:solidFill>
          <a:latin typeface="Segoe"/>
          <a:ea typeface="+mn-ea"/>
          <a:cs typeface="Segoe"/>
        </a:defRPr>
      </a:lvl1pPr>
      <a:lvl2pPr marL="867025" indent="-333473" algn="l" defTabSz="533555" rtl="0" eaLnBrk="1" latinLnBrk="0" hangingPunct="1">
        <a:spcBef>
          <a:spcPct val="20000"/>
        </a:spcBef>
        <a:buFont typeface="Arial"/>
        <a:buChar char="–"/>
        <a:defRPr sz="1733" kern="1200">
          <a:solidFill>
            <a:schemeClr val="tx1"/>
          </a:solidFill>
          <a:latin typeface="Segoe"/>
          <a:ea typeface="+mn-ea"/>
          <a:cs typeface="Segoe"/>
        </a:defRPr>
      </a:lvl2pPr>
      <a:lvl3pPr marL="1333885" indent="-266777" algn="l" defTabSz="533555" rtl="0" eaLnBrk="1" latinLnBrk="0" hangingPunct="1">
        <a:spcBef>
          <a:spcPct val="20000"/>
        </a:spcBef>
        <a:buFont typeface="Arial"/>
        <a:buChar char="•"/>
        <a:defRPr sz="1733" kern="1200">
          <a:solidFill>
            <a:schemeClr val="tx1"/>
          </a:solidFill>
          <a:latin typeface="Segoe"/>
          <a:ea typeface="+mn-ea"/>
          <a:cs typeface="Segoe"/>
        </a:defRPr>
      </a:lvl3pPr>
      <a:lvl4pPr marL="1867440" indent="-266777" algn="l" defTabSz="533555" rtl="0" eaLnBrk="1" latinLnBrk="0" hangingPunct="1">
        <a:spcBef>
          <a:spcPct val="20000"/>
        </a:spcBef>
        <a:buFont typeface="Arial"/>
        <a:buChar char="–"/>
        <a:defRPr sz="1733" kern="1200">
          <a:solidFill>
            <a:schemeClr val="tx1"/>
          </a:solidFill>
          <a:latin typeface="Segoe"/>
          <a:ea typeface="+mn-ea"/>
          <a:cs typeface="Segoe"/>
        </a:defRPr>
      </a:lvl4pPr>
      <a:lvl5pPr marL="2400995" indent="-266777" algn="l" defTabSz="533555" rtl="0" eaLnBrk="1" latinLnBrk="0" hangingPunct="1">
        <a:spcBef>
          <a:spcPct val="20000"/>
        </a:spcBef>
        <a:buFont typeface="Arial"/>
        <a:buChar char="»"/>
        <a:defRPr sz="1733" kern="1200">
          <a:solidFill>
            <a:schemeClr val="tx1"/>
          </a:solidFill>
          <a:latin typeface="Segoe"/>
          <a:ea typeface="+mn-ea"/>
          <a:cs typeface="Segoe"/>
        </a:defRPr>
      </a:lvl5pPr>
      <a:lvl6pPr marL="2934550" indent="-266777" algn="l" defTabSz="533555" rtl="0" eaLnBrk="1" latinLnBrk="0" hangingPunct="1">
        <a:spcBef>
          <a:spcPct val="20000"/>
        </a:spcBef>
        <a:buFont typeface="Arial"/>
        <a:buChar char="•"/>
        <a:defRPr sz="2400" kern="1200">
          <a:solidFill>
            <a:schemeClr val="tx1"/>
          </a:solidFill>
          <a:latin typeface="+mn-lt"/>
          <a:ea typeface="+mn-ea"/>
          <a:cs typeface="+mn-cs"/>
        </a:defRPr>
      </a:lvl6pPr>
      <a:lvl7pPr marL="3468104" indent="-266777" algn="l" defTabSz="533555" rtl="0" eaLnBrk="1" latinLnBrk="0" hangingPunct="1">
        <a:spcBef>
          <a:spcPct val="20000"/>
        </a:spcBef>
        <a:buFont typeface="Arial"/>
        <a:buChar char="•"/>
        <a:defRPr sz="2400" kern="1200">
          <a:solidFill>
            <a:schemeClr val="tx1"/>
          </a:solidFill>
          <a:latin typeface="+mn-lt"/>
          <a:ea typeface="+mn-ea"/>
          <a:cs typeface="+mn-cs"/>
        </a:defRPr>
      </a:lvl7pPr>
      <a:lvl8pPr marL="4001659" indent="-266777" algn="l" defTabSz="533555" rtl="0" eaLnBrk="1" latinLnBrk="0" hangingPunct="1">
        <a:spcBef>
          <a:spcPct val="20000"/>
        </a:spcBef>
        <a:buFont typeface="Arial"/>
        <a:buChar char="•"/>
        <a:defRPr sz="2400" kern="1200">
          <a:solidFill>
            <a:schemeClr val="tx1"/>
          </a:solidFill>
          <a:latin typeface="+mn-lt"/>
          <a:ea typeface="+mn-ea"/>
          <a:cs typeface="+mn-cs"/>
        </a:defRPr>
      </a:lvl8pPr>
      <a:lvl9pPr marL="4535212" indent="-266777" algn="l" defTabSz="533555"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555" rtl="0" eaLnBrk="1" latinLnBrk="0" hangingPunct="1">
        <a:defRPr sz="2133" kern="1200">
          <a:solidFill>
            <a:schemeClr val="tx1"/>
          </a:solidFill>
          <a:latin typeface="+mn-lt"/>
          <a:ea typeface="+mn-ea"/>
          <a:cs typeface="+mn-cs"/>
        </a:defRPr>
      </a:lvl1pPr>
      <a:lvl2pPr marL="533555" algn="l" defTabSz="533555" rtl="0" eaLnBrk="1" latinLnBrk="0" hangingPunct="1">
        <a:defRPr sz="2133" kern="1200">
          <a:solidFill>
            <a:schemeClr val="tx1"/>
          </a:solidFill>
          <a:latin typeface="+mn-lt"/>
          <a:ea typeface="+mn-ea"/>
          <a:cs typeface="+mn-cs"/>
        </a:defRPr>
      </a:lvl2pPr>
      <a:lvl3pPr marL="1067109" algn="l" defTabSz="533555" rtl="0" eaLnBrk="1" latinLnBrk="0" hangingPunct="1">
        <a:defRPr sz="2133" kern="1200">
          <a:solidFill>
            <a:schemeClr val="tx1"/>
          </a:solidFill>
          <a:latin typeface="+mn-lt"/>
          <a:ea typeface="+mn-ea"/>
          <a:cs typeface="+mn-cs"/>
        </a:defRPr>
      </a:lvl3pPr>
      <a:lvl4pPr marL="1600664" algn="l" defTabSz="533555" rtl="0" eaLnBrk="1" latinLnBrk="0" hangingPunct="1">
        <a:defRPr sz="2133" kern="1200">
          <a:solidFill>
            <a:schemeClr val="tx1"/>
          </a:solidFill>
          <a:latin typeface="+mn-lt"/>
          <a:ea typeface="+mn-ea"/>
          <a:cs typeface="+mn-cs"/>
        </a:defRPr>
      </a:lvl4pPr>
      <a:lvl5pPr marL="2134218" algn="l" defTabSz="533555" rtl="0" eaLnBrk="1" latinLnBrk="0" hangingPunct="1">
        <a:defRPr sz="2133" kern="1200">
          <a:solidFill>
            <a:schemeClr val="tx1"/>
          </a:solidFill>
          <a:latin typeface="+mn-lt"/>
          <a:ea typeface="+mn-ea"/>
          <a:cs typeface="+mn-cs"/>
        </a:defRPr>
      </a:lvl5pPr>
      <a:lvl6pPr marL="2667772" algn="l" defTabSz="533555" rtl="0" eaLnBrk="1" latinLnBrk="0" hangingPunct="1">
        <a:defRPr sz="2133" kern="1200">
          <a:solidFill>
            <a:schemeClr val="tx1"/>
          </a:solidFill>
          <a:latin typeface="+mn-lt"/>
          <a:ea typeface="+mn-ea"/>
          <a:cs typeface="+mn-cs"/>
        </a:defRPr>
      </a:lvl6pPr>
      <a:lvl7pPr marL="3201326" algn="l" defTabSz="533555" rtl="0" eaLnBrk="1" latinLnBrk="0" hangingPunct="1">
        <a:defRPr sz="2133" kern="1200">
          <a:solidFill>
            <a:schemeClr val="tx1"/>
          </a:solidFill>
          <a:latin typeface="+mn-lt"/>
          <a:ea typeface="+mn-ea"/>
          <a:cs typeface="+mn-cs"/>
        </a:defRPr>
      </a:lvl7pPr>
      <a:lvl8pPr marL="3734881" algn="l" defTabSz="533555" rtl="0" eaLnBrk="1" latinLnBrk="0" hangingPunct="1">
        <a:defRPr sz="2133" kern="1200">
          <a:solidFill>
            <a:schemeClr val="tx1"/>
          </a:solidFill>
          <a:latin typeface="+mn-lt"/>
          <a:ea typeface="+mn-ea"/>
          <a:cs typeface="+mn-cs"/>
        </a:defRPr>
      </a:lvl8pPr>
      <a:lvl9pPr marL="4268435" algn="l" defTabSz="533555" rtl="0" eaLnBrk="1" latinLnBrk="0" hangingPunct="1">
        <a:defRPr sz="21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9063652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106310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680417"/>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13960" rtl="0" eaLnBrk="1" latinLnBrk="0" hangingPunct="1">
        <a:lnSpc>
          <a:spcPct val="90000"/>
        </a:lnSpc>
        <a:spcBef>
          <a:spcPct val="0"/>
        </a:spcBef>
        <a:buNone/>
        <a:defRPr lang="en-US" sz="5200" b="0" kern="1200" cap="none" spc="-100" baseline="0" dirty="0">
          <a:ln w="3175">
            <a:noFill/>
          </a:ln>
          <a:solidFill>
            <a:srgbClr val="616161"/>
          </a:solidFill>
          <a:effectLst/>
          <a:latin typeface="Segoe UI Light"/>
          <a:ea typeface="+mn-ea"/>
          <a:cs typeface="Segoe ui light (Headings)"/>
        </a:defRPr>
      </a:lvl1pPr>
    </p:titleStyle>
    <p:bodyStyle>
      <a:lvl1pPr marL="400166" indent="-400166" algn="l" defTabSz="533555" rtl="0" eaLnBrk="1" latinLnBrk="0" hangingPunct="1">
        <a:spcBef>
          <a:spcPct val="20000"/>
        </a:spcBef>
        <a:buFont typeface="Arial"/>
        <a:buChar char="•"/>
        <a:defRPr sz="1733" kern="1200">
          <a:solidFill>
            <a:schemeClr val="tx1"/>
          </a:solidFill>
          <a:latin typeface="Segoe"/>
          <a:ea typeface="+mn-ea"/>
          <a:cs typeface="Segoe"/>
        </a:defRPr>
      </a:lvl1pPr>
      <a:lvl2pPr marL="867025" indent="-333473" algn="l" defTabSz="533555" rtl="0" eaLnBrk="1" latinLnBrk="0" hangingPunct="1">
        <a:spcBef>
          <a:spcPct val="20000"/>
        </a:spcBef>
        <a:buFont typeface="Arial"/>
        <a:buChar char="–"/>
        <a:defRPr sz="1733" kern="1200">
          <a:solidFill>
            <a:schemeClr val="tx1"/>
          </a:solidFill>
          <a:latin typeface="Segoe"/>
          <a:ea typeface="+mn-ea"/>
          <a:cs typeface="Segoe"/>
        </a:defRPr>
      </a:lvl2pPr>
      <a:lvl3pPr marL="1333885" indent="-266777" algn="l" defTabSz="533555" rtl="0" eaLnBrk="1" latinLnBrk="0" hangingPunct="1">
        <a:spcBef>
          <a:spcPct val="20000"/>
        </a:spcBef>
        <a:buFont typeface="Arial"/>
        <a:buChar char="•"/>
        <a:defRPr sz="1733" kern="1200">
          <a:solidFill>
            <a:schemeClr val="tx1"/>
          </a:solidFill>
          <a:latin typeface="Segoe"/>
          <a:ea typeface="+mn-ea"/>
          <a:cs typeface="Segoe"/>
        </a:defRPr>
      </a:lvl3pPr>
      <a:lvl4pPr marL="1867440" indent="-266777" algn="l" defTabSz="533555" rtl="0" eaLnBrk="1" latinLnBrk="0" hangingPunct="1">
        <a:spcBef>
          <a:spcPct val="20000"/>
        </a:spcBef>
        <a:buFont typeface="Arial"/>
        <a:buChar char="–"/>
        <a:defRPr sz="1733" kern="1200">
          <a:solidFill>
            <a:schemeClr val="tx1"/>
          </a:solidFill>
          <a:latin typeface="Segoe"/>
          <a:ea typeface="+mn-ea"/>
          <a:cs typeface="Segoe"/>
        </a:defRPr>
      </a:lvl4pPr>
      <a:lvl5pPr marL="2400995" indent="-266777" algn="l" defTabSz="533555" rtl="0" eaLnBrk="1" latinLnBrk="0" hangingPunct="1">
        <a:spcBef>
          <a:spcPct val="20000"/>
        </a:spcBef>
        <a:buFont typeface="Arial"/>
        <a:buChar char="»"/>
        <a:defRPr sz="1733" kern="1200">
          <a:solidFill>
            <a:schemeClr val="tx1"/>
          </a:solidFill>
          <a:latin typeface="Segoe"/>
          <a:ea typeface="+mn-ea"/>
          <a:cs typeface="Segoe"/>
        </a:defRPr>
      </a:lvl5pPr>
      <a:lvl6pPr marL="2934550" indent="-266777" algn="l" defTabSz="533555" rtl="0" eaLnBrk="1" latinLnBrk="0" hangingPunct="1">
        <a:spcBef>
          <a:spcPct val="20000"/>
        </a:spcBef>
        <a:buFont typeface="Arial"/>
        <a:buChar char="•"/>
        <a:defRPr sz="2400" kern="1200">
          <a:solidFill>
            <a:schemeClr val="tx1"/>
          </a:solidFill>
          <a:latin typeface="+mn-lt"/>
          <a:ea typeface="+mn-ea"/>
          <a:cs typeface="+mn-cs"/>
        </a:defRPr>
      </a:lvl6pPr>
      <a:lvl7pPr marL="3468104" indent="-266777" algn="l" defTabSz="533555" rtl="0" eaLnBrk="1" latinLnBrk="0" hangingPunct="1">
        <a:spcBef>
          <a:spcPct val="20000"/>
        </a:spcBef>
        <a:buFont typeface="Arial"/>
        <a:buChar char="•"/>
        <a:defRPr sz="2400" kern="1200">
          <a:solidFill>
            <a:schemeClr val="tx1"/>
          </a:solidFill>
          <a:latin typeface="+mn-lt"/>
          <a:ea typeface="+mn-ea"/>
          <a:cs typeface="+mn-cs"/>
        </a:defRPr>
      </a:lvl7pPr>
      <a:lvl8pPr marL="4001659" indent="-266777" algn="l" defTabSz="533555" rtl="0" eaLnBrk="1" latinLnBrk="0" hangingPunct="1">
        <a:spcBef>
          <a:spcPct val="20000"/>
        </a:spcBef>
        <a:buFont typeface="Arial"/>
        <a:buChar char="•"/>
        <a:defRPr sz="2400" kern="1200">
          <a:solidFill>
            <a:schemeClr val="tx1"/>
          </a:solidFill>
          <a:latin typeface="+mn-lt"/>
          <a:ea typeface="+mn-ea"/>
          <a:cs typeface="+mn-cs"/>
        </a:defRPr>
      </a:lvl8pPr>
      <a:lvl9pPr marL="4535212" indent="-266777" algn="l" defTabSz="533555"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555" rtl="0" eaLnBrk="1" latinLnBrk="0" hangingPunct="1">
        <a:defRPr sz="2133" kern="1200">
          <a:solidFill>
            <a:schemeClr val="tx1"/>
          </a:solidFill>
          <a:latin typeface="+mn-lt"/>
          <a:ea typeface="+mn-ea"/>
          <a:cs typeface="+mn-cs"/>
        </a:defRPr>
      </a:lvl1pPr>
      <a:lvl2pPr marL="533555" algn="l" defTabSz="533555" rtl="0" eaLnBrk="1" latinLnBrk="0" hangingPunct="1">
        <a:defRPr sz="2133" kern="1200">
          <a:solidFill>
            <a:schemeClr val="tx1"/>
          </a:solidFill>
          <a:latin typeface="+mn-lt"/>
          <a:ea typeface="+mn-ea"/>
          <a:cs typeface="+mn-cs"/>
        </a:defRPr>
      </a:lvl2pPr>
      <a:lvl3pPr marL="1067109" algn="l" defTabSz="533555" rtl="0" eaLnBrk="1" latinLnBrk="0" hangingPunct="1">
        <a:defRPr sz="2133" kern="1200">
          <a:solidFill>
            <a:schemeClr val="tx1"/>
          </a:solidFill>
          <a:latin typeface="+mn-lt"/>
          <a:ea typeface="+mn-ea"/>
          <a:cs typeface="+mn-cs"/>
        </a:defRPr>
      </a:lvl3pPr>
      <a:lvl4pPr marL="1600664" algn="l" defTabSz="533555" rtl="0" eaLnBrk="1" latinLnBrk="0" hangingPunct="1">
        <a:defRPr sz="2133" kern="1200">
          <a:solidFill>
            <a:schemeClr val="tx1"/>
          </a:solidFill>
          <a:latin typeface="+mn-lt"/>
          <a:ea typeface="+mn-ea"/>
          <a:cs typeface="+mn-cs"/>
        </a:defRPr>
      </a:lvl4pPr>
      <a:lvl5pPr marL="2134218" algn="l" defTabSz="533555" rtl="0" eaLnBrk="1" latinLnBrk="0" hangingPunct="1">
        <a:defRPr sz="2133" kern="1200">
          <a:solidFill>
            <a:schemeClr val="tx1"/>
          </a:solidFill>
          <a:latin typeface="+mn-lt"/>
          <a:ea typeface="+mn-ea"/>
          <a:cs typeface="+mn-cs"/>
        </a:defRPr>
      </a:lvl5pPr>
      <a:lvl6pPr marL="2667772" algn="l" defTabSz="533555" rtl="0" eaLnBrk="1" latinLnBrk="0" hangingPunct="1">
        <a:defRPr sz="2133" kern="1200">
          <a:solidFill>
            <a:schemeClr val="tx1"/>
          </a:solidFill>
          <a:latin typeface="+mn-lt"/>
          <a:ea typeface="+mn-ea"/>
          <a:cs typeface="+mn-cs"/>
        </a:defRPr>
      </a:lvl6pPr>
      <a:lvl7pPr marL="3201326" algn="l" defTabSz="533555" rtl="0" eaLnBrk="1" latinLnBrk="0" hangingPunct="1">
        <a:defRPr sz="2133" kern="1200">
          <a:solidFill>
            <a:schemeClr val="tx1"/>
          </a:solidFill>
          <a:latin typeface="+mn-lt"/>
          <a:ea typeface="+mn-ea"/>
          <a:cs typeface="+mn-cs"/>
        </a:defRPr>
      </a:lvl7pPr>
      <a:lvl8pPr marL="3734881" algn="l" defTabSz="533555" rtl="0" eaLnBrk="1" latinLnBrk="0" hangingPunct="1">
        <a:defRPr sz="2133" kern="1200">
          <a:solidFill>
            <a:schemeClr val="tx1"/>
          </a:solidFill>
          <a:latin typeface="+mn-lt"/>
          <a:ea typeface="+mn-ea"/>
          <a:cs typeface="+mn-cs"/>
        </a:defRPr>
      </a:lvl8pPr>
      <a:lvl9pPr marL="4268435" algn="l" defTabSz="533555" rtl="0" eaLnBrk="1" latinLnBrk="0" hangingPunct="1">
        <a:defRPr sz="213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CA3677-29A1-4491-8502-D533E55B800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CC8FA4-931D-46EB-A6C1-41AEF06424C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469164"/>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5.xml"/></Relationships>
</file>

<file path=ppt/slides/_rels/slide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42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247.xml"/><Relationship Id="rId4" Type="http://schemas.openxmlformats.org/officeDocument/2006/relationships/image" Target="../media/image125.emf"/></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47.xml"/><Relationship Id="rId4" Type="http://schemas.openxmlformats.org/officeDocument/2006/relationships/image" Target="../media/image133.emf"/></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36.png"/><Relationship Id="rId5" Type="http://schemas.openxmlformats.org/officeDocument/2006/relationships/image" Target="../media/image135.jp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241.xml"/><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xml"/><Relationship Id="rId1" Type="http://schemas.openxmlformats.org/officeDocument/2006/relationships/slideLayout" Target="../slideLayouts/slideLayout228.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42.png"/><Relationship Id="rId5" Type="http://schemas.openxmlformats.org/officeDocument/2006/relationships/image" Target="../media/image126.png"/><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6.png"/><Relationship Id="rId7" Type="http://schemas.openxmlformats.org/officeDocument/2006/relationships/image" Target="../media/image146.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xml"/><Relationship Id="rId1" Type="http://schemas.openxmlformats.org/officeDocument/2006/relationships/slideLayout" Target="../slideLayouts/slideLayout358.xml"/><Relationship Id="rId5" Type="http://schemas.openxmlformats.org/officeDocument/2006/relationships/image" Target="../media/image115.png"/><Relationship Id="rId4" Type="http://schemas.openxmlformats.org/officeDocument/2006/relationships/image" Target="../media/image114.png"/></Relationships>
</file>

<file path=ppt/slides/_rels/slide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442.xml"/><Relationship Id="rId5" Type="http://schemas.openxmlformats.org/officeDocument/2006/relationships/image" Target="../media/image155.png"/><Relationship Id="rId4" Type="http://schemas.openxmlformats.org/officeDocument/2006/relationships/image" Target="../media/image154.png"/></Relationships>
</file>

<file path=ppt/slides/_rels/slide2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20.xml"/><Relationship Id="rId1" Type="http://schemas.openxmlformats.org/officeDocument/2006/relationships/slideLayout" Target="../slideLayouts/slideLayout442.xml"/><Relationship Id="rId5" Type="http://schemas.openxmlformats.org/officeDocument/2006/relationships/image" Target="../media/image158.png"/><Relationship Id="rId4" Type="http://schemas.openxmlformats.org/officeDocument/2006/relationships/image" Target="../media/image157.png"/></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160.png"/><Relationship Id="rId4" Type="http://schemas.openxmlformats.org/officeDocument/2006/relationships/image" Target="../media/image159.png"/></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66.xml"/><Relationship Id="rId6" Type="http://schemas.openxmlformats.org/officeDocument/2006/relationships/image" Target="../media/image163.emf"/><Relationship Id="rId5" Type="http://schemas.openxmlformats.org/officeDocument/2006/relationships/image" Target="../media/image162.emf"/><Relationship Id="rId4" Type="http://schemas.openxmlformats.org/officeDocument/2006/relationships/image" Target="../media/image161.png"/></Relationships>
</file>

<file path=ppt/slides/_rels/slide2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26.png"/><Relationship Id="rId7" Type="http://schemas.openxmlformats.org/officeDocument/2006/relationships/image" Target="../media/image167.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171.png"/><Relationship Id="rId4" Type="http://schemas.openxmlformats.org/officeDocument/2006/relationships/image" Target="../media/image170.png"/></Relationships>
</file>

<file path=ppt/slides/_rels/slide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106.xml"/><Relationship Id="rId6" Type="http://schemas.openxmlformats.org/officeDocument/2006/relationships/image" Target="../media/image118.png"/><Relationship Id="rId5" Type="http://schemas.openxmlformats.org/officeDocument/2006/relationships/image" Target="../media/image117.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173.jpg"/><Relationship Id="rId4" Type="http://schemas.openxmlformats.org/officeDocument/2006/relationships/image" Target="../media/image172.png"/></Relationships>
</file>

<file path=ppt/slides/_rels/slide3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image" Target="../media/image182.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76.xml"/></Relationships>
</file>

<file path=ppt/slides/_rels/slide3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61.png"/><Relationship Id="rId7"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50.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image" Target="../media/image189.png"/><Relationship Id="rId4" Type="http://schemas.openxmlformats.org/officeDocument/2006/relationships/image" Target="../media/image188.png"/></Relationships>
</file>

<file path=ppt/slides/_rels/slide3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2.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91.png"/><Relationship Id="rId5" Type="http://schemas.openxmlformats.org/officeDocument/2006/relationships/image" Target="../media/image126.png"/><Relationship Id="rId4" Type="http://schemas.openxmlformats.org/officeDocument/2006/relationships/image" Target="../media/image186.png"/></Relationships>
</file>

<file path=ppt/slides/_rels/slide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195.png"/><Relationship Id="rId4" Type="http://schemas.openxmlformats.org/officeDocument/2006/relationships/image" Target="../media/image1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59.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83.xml"/><Relationship Id="rId4" Type="http://schemas.openxmlformats.org/officeDocument/2006/relationships/image" Target="../media/image202.png"/></Relationships>
</file>

<file path=ppt/slides/_rels/slide44.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36.xml"/><Relationship Id="rId1" Type="http://schemas.openxmlformats.org/officeDocument/2006/relationships/slideLayout" Target="../slideLayouts/slideLayout90.xml"/><Relationship Id="rId6" Type="http://schemas.openxmlformats.org/officeDocument/2006/relationships/image" Target="../media/image206.jpeg"/><Relationship Id="rId5" Type="http://schemas.openxmlformats.org/officeDocument/2006/relationships/image" Target="../media/image205.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s>
</file>

<file path=ppt/slides/_rels/slide45.x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image" Target="../media/image221.emf"/><Relationship Id="rId3" Type="http://schemas.openxmlformats.org/officeDocument/2006/relationships/image" Target="../media/image211.emf"/><Relationship Id="rId7" Type="http://schemas.openxmlformats.org/officeDocument/2006/relationships/image" Target="../media/image215.emf"/><Relationship Id="rId12" Type="http://schemas.openxmlformats.org/officeDocument/2006/relationships/image" Target="../media/image220.emf"/><Relationship Id="rId17" Type="http://schemas.openxmlformats.org/officeDocument/2006/relationships/image" Target="../media/image225.png"/><Relationship Id="rId2" Type="http://schemas.openxmlformats.org/officeDocument/2006/relationships/notesSlide" Target="../notesSlides/notesSlide37.xml"/><Relationship Id="rId16" Type="http://schemas.openxmlformats.org/officeDocument/2006/relationships/image" Target="../media/image224.emf"/><Relationship Id="rId1" Type="http://schemas.openxmlformats.org/officeDocument/2006/relationships/slideLayout" Target="../slideLayouts/slideLayout392.xml"/><Relationship Id="rId6" Type="http://schemas.openxmlformats.org/officeDocument/2006/relationships/image" Target="../media/image214.emf"/><Relationship Id="rId11" Type="http://schemas.openxmlformats.org/officeDocument/2006/relationships/image" Target="../media/image219.emf"/><Relationship Id="rId5" Type="http://schemas.openxmlformats.org/officeDocument/2006/relationships/image" Target="../media/image213.emf"/><Relationship Id="rId15" Type="http://schemas.openxmlformats.org/officeDocument/2006/relationships/image" Target="../media/image223.emf"/><Relationship Id="rId10" Type="http://schemas.openxmlformats.org/officeDocument/2006/relationships/image" Target="../media/image218.emf"/><Relationship Id="rId4" Type="http://schemas.openxmlformats.org/officeDocument/2006/relationships/image" Target="../media/image212.emf"/><Relationship Id="rId9" Type="http://schemas.openxmlformats.org/officeDocument/2006/relationships/image" Target="../media/image217.emf"/><Relationship Id="rId14" Type="http://schemas.openxmlformats.org/officeDocument/2006/relationships/image" Target="../media/image22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4.xml"/></Relationships>
</file>

<file path=ppt/slides/_rels/slide4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9.xml"/><Relationship Id="rId1" Type="http://schemas.openxmlformats.org/officeDocument/2006/relationships/slideLayout" Target="../slideLayouts/slideLayout251.xml"/></Relationships>
</file>

<file path=ppt/slides/_rels/slide4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0.xml"/><Relationship Id="rId1" Type="http://schemas.openxmlformats.org/officeDocument/2006/relationships/slideLayout" Target="../slideLayouts/slideLayout166.xml"/><Relationship Id="rId4"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52.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126.png"/><Relationship Id="rId1" Type="http://schemas.openxmlformats.org/officeDocument/2006/relationships/slideLayout" Target="../slideLayouts/slideLayout209.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5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1.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269303" y="4564643"/>
            <a:ext cx="5409603" cy="989891"/>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353" dirty="0"/>
              <a:t>&lt;name&gt;</a:t>
            </a:r>
          </a:p>
          <a:p>
            <a:r>
              <a:rPr lang="en-US" sz="2353" dirty="0"/>
              <a:t>&lt;title&gt;</a:t>
            </a:r>
          </a:p>
          <a:p>
            <a:r>
              <a:rPr lang="en-US" sz="2353" dirty="0"/>
              <a:t>&lt;email&gt;</a:t>
            </a:r>
          </a:p>
        </p:txBody>
      </p:sp>
      <p:sp>
        <p:nvSpPr>
          <p:cNvPr id="3" name="Title 1"/>
          <p:cNvSpPr>
            <a:spLocks noGrp="1"/>
          </p:cNvSpPr>
          <p:nvPr>
            <p:ph type="title"/>
          </p:nvPr>
        </p:nvSpPr>
        <p:spPr>
          <a:xfrm>
            <a:off x="269303" y="1031199"/>
            <a:ext cx="6858862" cy="2501525"/>
          </a:xfrm>
        </p:spPr>
        <p:txBody>
          <a:bodyPr/>
          <a:lstStyle/>
          <a:p>
            <a:r>
              <a:rPr lang="en-US" sz="6600" dirty="0"/>
              <a:t>DevOps on the Microsoft Stack</a:t>
            </a:r>
          </a:p>
        </p:txBody>
      </p:sp>
    </p:spTree>
    <p:extLst>
      <p:ext uri="{BB962C8B-B14F-4D97-AF65-F5344CB8AC3E}">
        <p14:creationId xmlns:p14="http://schemas.microsoft.com/office/powerpoint/2010/main" val="210252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767" y="2657151"/>
            <a:ext cx="1683738" cy="1522177"/>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019" y="2677312"/>
            <a:ext cx="1737326" cy="1577832"/>
          </a:xfrm>
          <a:prstGeom prst="rect">
            <a:avLst/>
          </a:prstGeom>
        </p:spPr>
      </p:pic>
      <p:pic>
        <p:nvPicPr>
          <p:cNvPr id="42" name="Picture 4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8542" y="1378630"/>
            <a:ext cx="4362494" cy="4362663"/>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9263" y="3605525"/>
            <a:ext cx="243805" cy="200617"/>
          </a:xfrm>
          <a:prstGeom prst="rect">
            <a:avLst/>
          </a:prstGeom>
        </p:spPr>
      </p:pic>
      <p:sp>
        <p:nvSpPr>
          <p:cNvPr id="27" name="TextBox 26"/>
          <p:cNvSpPr txBox="1"/>
          <p:nvPr/>
        </p:nvSpPr>
        <p:spPr>
          <a:xfrm>
            <a:off x="2097930" y="1572530"/>
            <a:ext cx="809048" cy="452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Plan</a:t>
            </a:r>
          </a:p>
        </p:txBody>
      </p:sp>
      <p:sp>
        <p:nvSpPr>
          <p:cNvPr id="28" name="TextBox 27"/>
          <p:cNvSpPr txBox="1"/>
          <p:nvPr/>
        </p:nvSpPr>
        <p:spPr>
          <a:xfrm>
            <a:off x="1585691" y="1316063"/>
            <a:ext cx="444352" cy="9673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1</a:t>
            </a:r>
          </a:p>
        </p:txBody>
      </p:sp>
      <p:sp>
        <p:nvSpPr>
          <p:cNvPr id="30" name="TextBox 29"/>
          <p:cNvSpPr txBox="1"/>
          <p:nvPr/>
        </p:nvSpPr>
        <p:spPr>
          <a:xfrm>
            <a:off x="8750807" y="1480662"/>
            <a:ext cx="2326443" cy="452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Monitor + Learn</a:t>
            </a:r>
          </a:p>
        </p:txBody>
      </p:sp>
      <p:sp>
        <p:nvSpPr>
          <p:cNvPr id="35" name="TextBox 34"/>
          <p:cNvSpPr txBox="1"/>
          <p:nvPr/>
        </p:nvSpPr>
        <p:spPr>
          <a:xfrm>
            <a:off x="8891675" y="5410265"/>
            <a:ext cx="1186703" cy="452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Release</a:t>
            </a:r>
          </a:p>
        </p:txBody>
      </p:sp>
      <p:sp>
        <p:nvSpPr>
          <p:cNvPr id="37" name="TextBox 36"/>
          <p:cNvSpPr txBox="1"/>
          <p:nvPr/>
        </p:nvSpPr>
        <p:spPr>
          <a:xfrm>
            <a:off x="2345306" y="5470610"/>
            <a:ext cx="2098401" cy="452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Develop + Test</a:t>
            </a:r>
          </a:p>
        </p:txBody>
      </p:sp>
      <p:sp>
        <p:nvSpPr>
          <p:cNvPr id="38" name="TextBox 37"/>
          <p:cNvSpPr txBox="1"/>
          <p:nvPr/>
        </p:nvSpPr>
        <p:spPr>
          <a:xfrm>
            <a:off x="1762440" y="5214143"/>
            <a:ext cx="559769" cy="9673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2</a:t>
            </a:r>
          </a:p>
        </p:txBody>
      </p:sp>
      <p:sp>
        <p:nvSpPr>
          <p:cNvPr id="39" name="TextBox 38"/>
          <p:cNvSpPr txBox="1"/>
          <p:nvPr/>
        </p:nvSpPr>
        <p:spPr>
          <a:xfrm>
            <a:off x="807152" y="3352203"/>
            <a:ext cx="2049952" cy="775597"/>
          </a:xfrm>
          <a:prstGeom prst="rect">
            <a:avLst/>
          </a:prstGeom>
          <a:noFill/>
        </p:spPr>
        <p:txBody>
          <a:bodyPr wrap="square" lIns="0" tIns="0" rIns="0" bIns="0" rtlCol="0">
            <a:spAutoFit/>
          </a:bodyPr>
          <a:lstStyle/>
          <a:p>
            <a:pPr marL="0" marR="0" lvl="0" indent="0" algn="r" defTabSz="1242922"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2368" y="3352203"/>
            <a:ext cx="1693148" cy="387216"/>
          </a:xfrm>
          <a:prstGeom prst="rect">
            <a:avLst/>
          </a:prstGeom>
          <a:noFill/>
        </p:spPr>
        <p:txBody>
          <a:bodyPr wrap="square" lIns="0" tIns="0" rIns="0" bIns="0" rtlCol="0">
            <a:spAutoFit/>
          </a:bodyPr>
          <a:lstStyle/>
          <a:p>
            <a:pPr marL="0" marR="0" lvl="0" indent="0" defTabSz="1242922"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DevOps</a:t>
            </a:r>
          </a:p>
        </p:txBody>
      </p:sp>
      <p:sp>
        <p:nvSpPr>
          <p:cNvPr id="31" name="TextBox 30"/>
          <p:cNvSpPr txBox="1"/>
          <p:nvPr/>
        </p:nvSpPr>
        <p:spPr>
          <a:xfrm>
            <a:off x="8150618" y="1224195"/>
            <a:ext cx="586481" cy="96552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4</a:t>
            </a:r>
          </a:p>
        </p:txBody>
      </p:sp>
      <p:sp>
        <p:nvSpPr>
          <p:cNvPr id="36" name="TextBox 35"/>
          <p:cNvSpPr txBox="1"/>
          <p:nvPr/>
        </p:nvSpPr>
        <p:spPr>
          <a:xfrm>
            <a:off x="8329905" y="5147886"/>
            <a:ext cx="559769" cy="9673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3</a:t>
            </a:r>
          </a:p>
        </p:txBody>
      </p:sp>
      <p:sp>
        <p:nvSpPr>
          <p:cNvPr id="44" name="Freeform 8"/>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6" name="Freeform 10"/>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8" name="Freeform 13"/>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3" name="Freeform 7"/>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C02DA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5" name="Freeform 9"/>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7" name="Freeform 11"/>
          <p:cNvSpPr>
            <a:spLocks/>
          </p:cNvSpPr>
          <p:nvPr/>
        </p:nvSpPr>
        <p:spPr bwMode="auto">
          <a:xfrm>
            <a:off x="5949735" y="3559596"/>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49" name="Freeform 14"/>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62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3" name="Rectangle 52"/>
          <p:cNvSpPr/>
          <p:nvPr/>
        </p:nvSpPr>
        <p:spPr bwMode="auto">
          <a:xfrm flipV="1">
            <a:off x="3109750" y="3477935"/>
            <a:ext cx="6933266" cy="7058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4" name="Isosceles Triangle 103"/>
          <p:cNvSpPr/>
          <p:nvPr/>
        </p:nvSpPr>
        <p:spPr bwMode="auto">
          <a:xfrm rot="16200000">
            <a:off x="2714430" y="3293858"/>
            <a:ext cx="500130" cy="431147"/>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1" name="Picture 9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18615" y="1366180"/>
            <a:ext cx="4362494" cy="4362663"/>
          </a:xfrm>
          <a:prstGeom prst="rect">
            <a:avLst/>
          </a:prstGeom>
        </p:spPr>
      </p:pic>
      <p:sp>
        <p:nvSpPr>
          <p:cNvPr id="105" name="Freeform 7"/>
          <p:cNvSpPr>
            <a:spLocks/>
          </p:cNvSpPr>
          <p:nvPr/>
        </p:nvSpPr>
        <p:spPr bwMode="auto">
          <a:xfrm>
            <a:off x="9927620" y="128740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C02DA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14" name="Rectangle 113"/>
          <p:cNvSpPr/>
          <p:nvPr/>
        </p:nvSpPr>
        <p:spPr bwMode="auto">
          <a:xfrm flipV="1">
            <a:off x="6156695" y="3467908"/>
            <a:ext cx="1157883" cy="80927"/>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57" name="TextBox 56"/>
          <p:cNvSpPr txBox="1"/>
          <p:nvPr/>
        </p:nvSpPr>
        <p:spPr>
          <a:xfrm>
            <a:off x="1263801" y="1090956"/>
            <a:ext cx="4698760" cy="8146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2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It starts with an idea – and a plan how to turn this idea </a:t>
            </a:r>
            <a:r>
              <a:rPr kumimoji="0" lang="en-US" sz="2353" b="0" i="0" u="none" strike="noStrike" kern="0" cap="none" spc="1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into reality …</a:t>
            </a:r>
            <a:endParaRPr kumimoji="0" lang="en-US" sz="2353"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nvGrpSpPr>
          <p:cNvPr id="13" name="Group 12"/>
          <p:cNvGrpSpPr/>
          <p:nvPr/>
        </p:nvGrpSpPr>
        <p:grpSpPr>
          <a:xfrm>
            <a:off x="5366441" y="2342039"/>
            <a:ext cx="1258778" cy="1334315"/>
            <a:chOff x="5474048" y="2388505"/>
            <a:chExt cx="1284019" cy="1361071"/>
          </a:xfrm>
        </p:grpSpPr>
        <p:sp>
          <p:nvSpPr>
            <p:cNvPr id="98" name="TextBox 97"/>
            <p:cNvSpPr txBox="1"/>
            <p:nvPr/>
          </p:nvSpPr>
          <p:spPr>
            <a:xfrm>
              <a:off x="5474048" y="2388505"/>
              <a:ext cx="1284019" cy="324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Manage work</a:t>
              </a:r>
            </a:p>
          </p:txBody>
        </p:sp>
        <p:grpSp>
          <p:nvGrpSpPr>
            <p:cNvPr id="2" name="Group 1"/>
            <p:cNvGrpSpPr/>
            <p:nvPr/>
          </p:nvGrpSpPr>
          <p:grpSpPr>
            <a:xfrm>
              <a:off x="5904603" y="2842133"/>
              <a:ext cx="365757" cy="907443"/>
              <a:chOff x="6204826" y="2842133"/>
              <a:chExt cx="365757" cy="907443"/>
            </a:xfrm>
          </p:grpSpPr>
          <p:cxnSp>
            <p:nvCxnSpPr>
              <p:cNvPr id="97" name="Straight Connector 96"/>
              <p:cNvCxnSpPr/>
              <p:nvPr/>
            </p:nvCxnSpPr>
            <p:spPr>
              <a:xfrm flipV="1">
                <a:off x="6387704" y="2842133"/>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6204826"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103" name="TextBox 102"/>
          <p:cNvSpPr txBox="1"/>
          <p:nvPr/>
        </p:nvSpPr>
        <p:spPr>
          <a:xfrm>
            <a:off x="537855" y="3298715"/>
            <a:ext cx="2116010" cy="452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Develop + Test</a:t>
            </a:r>
          </a:p>
        </p:txBody>
      </p:sp>
      <p:sp>
        <p:nvSpPr>
          <p:cNvPr id="122" name="Oval 121"/>
          <p:cNvSpPr/>
          <p:nvPr/>
        </p:nvSpPr>
        <p:spPr bwMode="auto">
          <a:xfrm>
            <a:off x="9793502" y="3326475"/>
            <a:ext cx="359315" cy="359315"/>
          </a:xfrm>
          <a:prstGeom prst="ellipse">
            <a:avLst/>
          </a:prstGeom>
          <a:solidFill>
            <a:srgbClr val="C02DA2"/>
          </a:solidFill>
          <a:ln w="76200">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43428" rIns="179285" bIns="105877"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1</a:t>
            </a:r>
          </a:p>
        </p:txBody>
      </p:sp>
      <p:sp>
        <p:nvSpPr>
          <p:cNvPr id="118" name="Title 18"/>
          <p:cNvSpPr txBox="1">
            <a:spLocks/>
          </p:cNvSpPr>
          <p:nvPr/>
        </p:nvSpPr>
        <p:spPr>
          <a:xfrm>
            <a:off x="1166113" y="360213"/>
            <a:ext cx="10804237"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Plan</a:t>
            </a:r>
          </a:p>
        </p:txBody>
      </p:sp>
      <p:sp>
        <p:nvSpPr>
          <p:cNvPr id="107" name="Rectangle 106"/>
          <p:cNvSpPr/>
          <p:nvPr/>
        </p:nvSpPr>
        <p:spPr bwMode="auto">
          <a:xfrm flipV="1">
            <a:off x="9113653" y="3477933"/>
            <a:ext cx="653376" cy="70901"/>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1" name="Group 10"/>
          <p:cNvGrpSpPr/>
          <p:nvPr/>
        </p:nvGrpSpPr>
        <p:grpSpPr>
          <a:xfrm>
            <a:off x="8238796" y="1712609"/>
            <a:ext cx="1347439" cy="1963745"/>
            <a:chOff x="8404001" y="1746454"/>
            <a:chExt cx="1374458" cy="2003122"/>
          </a:xfrm>
        </p:grpSpPr>
        <p:grpSp>
          <p:nvGrpSpPr>
            <p:cNvPr id="58" name="Group 57"/>
            <p:cNvGrpSpPr/>
            <p:nvPr/>
          </p:nvGrpSpPr>
          <p:grpSpPr>
            <a:xfrm>
              <a:off x="8787237" y="2153291"/>
              <a:ext cx="636563" cy="654393"/>
              <a:chOff x="-3389313" y="1476375"/>
              <a:chExt cx="1530350" cy="1573213"/>
            </a:xfrm>
          </p:grpSpPr>
          <p:sp>
            <p:nvSpPr>
              <p:cNvPr id="59"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0"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1"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2"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3"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4"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5"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6"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7"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8"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69"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0"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1"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2"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3"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4"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5"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6"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7"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8"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79"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0"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1"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2"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3"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4"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5"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6"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7"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8"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9"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90"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9" name="Group 8"/>
            <p:cNvGrpSpPr/>
            <p:nvPr/>
          </p:nvGrpSpPr>
          <p:grpSpPr>
            <a:xfrm>
              <a:off x="8922640" y="2966466"/>
              <a:ext cx="365757" cy="783110"/>
              <a:chOff x="9195251" y="2966466"/>
              <a:chExt cx="365757" cy="783110"/>
            </a:xfrm>
          </p:grpSpPr>
          <p:cxnSp>
            <p:nvCxnSpPr>
              <p:cNvPr id="92" name="Straight Connector 91"/>
              <p:cNvCxnSpPr/>
              <p:nvPr/>
            </p:nvCxnSpPr>
            <p:spPr>
              <a:xfrm flipV="1">
                <a:off x="9378129" y="2966466"/>
                <a:ext cx="0" cy="438945"/>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195251"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5" name="TextBox 54"/>
            <p:cNvSpPr txBox="1"/>
            <p:nvPr/>
          </p:nvSpPr>
          <p:spPr>
            <a:xfrm>
              <a:off x="8404001" y="1746454"/>
              <a:ext cx="1374458" cy="324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Project starts</a:t>
              </a:r>
            </a:p>
          </p:txBody>
        </p:sp>
      </p:grpSp>
      <p:sp>
        <p:nvSpPr>
          <p:cNvPr id="113" name="Rectangle 112"/>
          <p:cNvSpPr/>
          <p:nvPr/>
        </p:nvSpPr>
        <p:spPr bwMode="auto">
          <a:xfrm flipV="1">
            <a:off x="7648663" y="3477934"/>
            <a:ext cx="1095364" cy="75050"/>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5" name="Rectangle 114"/>
          <p:cNvSpPr/>
          <p:nvPr/>
        </p:nvSpPr>
        <p:spPr bwMode="auto">
          <a:xfrm flipV="1">
            <a:off x="4556823" y="3467908"/>
            <a:ext cx="1251263" cy="80926"/>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 name="Group 11"/>
          <p:cNvGrpSpPr/>
          <p:nvPr/>
        </p:nvGrpSpPr>
        <p:grpSpPr>
          <a:xfrm>
            <a:off x="7279757" y="3333944"/>
            <a:ext cx="391310" cy="1427660"/>
            <a:chOff x="7425730" y="3400300"/>
            <a:chExt cx="399157" cy="1456288"/>
          </a:xfrm>
        </p:grpSpPr>
        <p:sp>
          <p:nvSpPr>
            <p:cNvPr id="95" name="TextBox 94"/>
            <p:cNvSpPr txBox="1"/>
            <p:nvPr/>
          </p:nvSpPr>
          <p:spPr>
            <a:xfrm>
              <a:off x="7425730" y="4532588"/>
              <a:ext cx="399157" cy="324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Plan</a:t>
              </a:r>
            </a:p>
          </p:txBody>
        </p:sp>
        <p:grpSp>
          <p:nvGrpSpPr>
            <p:cNvPr id="6" name="Group 5"/>
            <p:cNvGrpSpPr/>
            <p:nvPr/>
          </p:nvGrpSpPr>
          <p:grpSpPr>
            <a:xfrm>
              <a:off x="7442430" y="3400300"/>
              <a:ext cx="365757" cy="1034281"/>
              <a:chOff x="7700039" y="3400300"/>
              <a:chExt cx="365757" cy="1034281"/>
            </a:xfrm>
          </p:grpSpPr>
          <p:cxnSp>
            <p:nvCxnSpPr>
              <p:cNvPr id="94" name="Straight Connector 93"/>
              <p:cNvCxnSpPr/>
              <p:nvPr/>
            </p:nvCxnSpPr>
            <p:spPr>
              <a:xfrm>
                <a:off x="7882917"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auto">
              <a:xfrm>
                <a:off x="7700039" y="3400300"/>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116" name="Rectangle 115"/>
          <p:cNvSpPr/>
          <p:nvPr/>
        </p:nvSpPr>
        <p:spPr bwMode="auto">
          <a:xfrm flipV="1">
            <a:off x="3168613" y="3477932"/>
            <a:ext cx="1064504" cy="77127"/>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4" name="Group 13"/>
          <p:cNvGrpSpPr/>
          <p:nvPr/>
        </p:nvGrpSpPr>
        <p:grpSpPr>
          <a:xfrm>
            <a:off x="3646702" y="3317787"/>
            <a:ext cx="1461550" cy="1476565"/>
            <a:chOff x="3601287" y="3383819"/>
            <a:chExt cx="1490857" cy="1506173"/>
          </a:xfrm>
        </p:grpSpPr>
        <p:sp>
          <p:nvSpPr>
            <p:cNvPr id="101" name="TextBox 100"/>
            <p:cNvSpPr txBox="1"/>
            <p:nvPr/>
          </p:nvSpPr>
          <p:spPr>
            <a:xfrm>
              <a:off x="3601287" y="4565992"/>
              <a:ext cx="1490857" cy="324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Track progress</a:t>
              </a:r>
            </a:p>
          </p:txBody>
        </p:sp>
        <p:grpSp>
          <p:nvGrpSpPr>
            <p:cNvPr id="4" name="Group 3"/>
            <p:cNvGrpSpPr/>
            <p:nvPr/>
          </p:nvGrpSpPr>
          <p:grpSpPr>
            <a:xfrm>
              <a:off x="4163837" y="3383819"/>
              <a:ext cx="365757" cy="1050762"/>
              <a:chOff x="4709613" y="3383819"/>
              <a:chExt cx="365757" cy="1050762"/>
            </a:xfrm>
          </p:grpSpPr>
          <p:cxnSp>
            <p:nvCxnSpPr>
              <p:cNvPr id="100" name="Straight Connector 99"/>
              <p:cNvCxnSpPr/>
              <p:nvPr/>
            </p:nvCxnSpPr>
            <p:spPr>
              <a:xfrm>
                <a:off x="4892491"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4709613"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106" name="Isosceles Triangle 105"/>
          <p:cNvSpPr/>
          <p:nvPr/>
        </p:nvSpPr>
        <p:spPr bwMode="auto">
          <a:xfrm rot="16200000">
            <a:off x="2714429" y="3293856"/>
            <a:ext cx="500130" cy="431147"/>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3" name="Picture 2" descr="DevOpsGraphic_v6-0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04" y="199692"/>
            <a:ext cx="1499662" cy="1332187"/>
          </a:xfrm>
          <a:prstGeom prst="rect">
            <a:avLst/>
          </a:prstGeom>
        </p:spPr>
      </p:pic>
    </p:spTree>
    <p:extLst>
      <p:ext uri="{BB962C8B-B14F-4D97-AF65-F5344CB8AC3E}">
        <p14:creationId xmlns:p14="http://schemas.microsoft.com/office/powerpoint/2010/main" val="193408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91"/>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animEffect transition="in" filter="wipe(up)">
                                      <p:cBhvr>
                                        <p:cTn id="9" dur="1000"/>
                                        <p:tgtEl>
                                          <p:spTgt spid="105"/>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22"/>
                                        </p:tgtEl>
                                        <p:attrNameLst>
                                          <p:attrName>style.visibility</p:attrName>
                                        </p:attrNameLst>
                                      </p:cBhvr>
                                      <p:to>
                                        <p:strVal val="visible"/>
                                      </p:to>
                                    </p:set>
                                    <p:animEffect transition="in" filter="wipe(up)">
                                      <p:cBhvr>
                                        <p:cTn id="12" dur="500"/>
                                        <p:tgtEl>
                                          <p:spTgt spid="122"/>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par>
                                <p:cTn id="24" presetID="10" presetClass="entr" presetSubtype="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4" grpId="0" animBg="1"/>
      <p:bldP spid="103" grpId="0"/>
      <p:bldP spid="122" grpId="0" animBg="1"/>
      <p:bldP spid="107" grpId="0" animBg="1"/>
      <p:bldP spid="113" grpId="0" animBg="1"/>
      <p:bldP spid="115" grpId="0" animBg="1"/>
      <p:bldP spid="116" grpId="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Agile Tools</a:t>
            </a:r>
          </a:p>
        </p:txBody>
      </p:sp>
      <p:sp>
        <p:nvSpPr>
          <p:cNvPr id="11" name="Content Placeholder 2"/>
          <p:cNvSpPr txBox="1">
            <a:spLocks/>
          </p:cNvSpPr>
          <p:nvPr/>
        </p:nvSpPr>
        <p:spPr>
          <a:xfrm>
            <a:off x="282822" y="1342621"/>
            <a:ext cx="4564662" cy="556622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it-IT"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Backlogs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Quickly define, prioritize, and decompose the work for your project.</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Kanban</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Each backlog in Visual Studio Online comes with a built-in Kanban board.</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Dashboards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Build dashboards that provide visibility to your team and stakeholders.</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Charts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Build charts that bring your data to life and make it visible to your team, organization, and stakeholders.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p:txBody>
      </p:sp>
      <p:pic>
        <p:nvPicPr>
          <p:cNvPr id="3" name="Picture 2"/>
          <p:cNvPicPr>
            <a:picLocks noChangeAspect="1"/>
          </p:cNvPicPr>
          <p:nvPr/>
        </p:nvPicPr>
        <p:blipFill>
          <a:blip r:embed="rId4"/>
          <a:stretch>
            <a:fillRect/>
          </a:stretch>
        </p:blipFill>
        <p:spPr>
          <a:xfrm>
            <a:off x="4562333" y="260726"/>
            <a:ext cx="5513958" cy="201066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493" y="1564485"/>
            <a:ext cx="6450691" cy="3729029"/>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6736162" y="3085614"/>
            <a:ext cx="7071028" cy="3771900"/>
          </a:xfrm>
          <a:prstGeom prst="rect">
            <a:avLst/>
          </a:prstGeom>
          <a:ln>
            <a:solidFill>
              <a:schemeClr val="tx1"/>
            </a:solidFill>
          </a:ln>
        </p:spPr>
      </p:pic>
    </p:spTree>
    <p:extLst>
      <p:ext uri="{BB962C8B-B14F-4D97-AF65-F5344CB8AC3E}">
        <p14:creationId xmlns:p14="http://schemas.microsoft.com/office/powerpoint/2010/main" val="356548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Work Item Visualization</a:t>
            </a:r>
          </a:p>
        </p:txBody>
      </p:sp>
      <p:sp>
        <p:nvSpPr>
          <p:cNvPr id="11" name="Content Placeholder 2"/>
          <p:cNvSpPr txBox="1">
            <a:spLocks/>
          </p:cNvSpPr>
          <p:nvPr/>
        </p:nvSpPr>
        <p:spPr>
          <a:xfrm>
            <a:off x="282822" y="1342621"/>
            <a:ext cx="4564662" cy="48423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FFFFFF"/>
              </a:buClr>
              <a:defRPr/>
            </a:pPr>
            <a:r>
              <a:rPr lang="it-IT" sz="2745" dirty="0">
                <a:gradFill>
                  <a:gsLst>
                    <a:gs pos="1250">
                      <a:srgbClr val="FFFFFF"/>
                    </a:gs>
                    <a:gs pos="100000">
                      <a:srgbClr val="FFFFFF"/>
                    </a:gs>
                  </a:gsLst>
                  <a:lin ang="5400000" scaled="0"/>
                </a:gradFill>
              </a:rPr>
              <a:t>Visualize work item relationships</a:t>
            </a:r>
            <a:endParaRPr kumimoji="0" lang="it-IT"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7702" lvl="0" indent="0" defTabSz="914098">
              <a:spcBef>
                <a:spcPts val="1176"/>
              </a:spcBef>
              <a:buClr>
                <a:srgbClr val="000000"/>
              </a:buClr>
              <a:buNone/>
              <a:defRPr/>
            </a:pPr>
            <a:r>
              <a:rPr lang="en-US" sz="1568" dirty="0">
                <a:gradFill>
                  <a:gsLst>
                    <a:gs pos="0">
                      <a:srgbClr val="FFFFFF"/>
                    </a:gs>
                    <a:gs pos="86000">
                      <a:srgbClr val="FFFFFF"/>
                    </a:gs>
                  </a:gsLst>
                  <a:path path="circle">
                    <a:fillToRect r="100000" b="100000"/>
                  </a:path>
                </a:gradFill>
                <a:latin typeface="Segoe UI"/>
              </a:rPr>
              <a:t>Visualize relationships between work items from within the work item form</a:t>
            </a: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a:p>
            <a:pPr lvl="0">
              <a:spcBef>
                <a:spcPts val="2353"/>
              </a:spcBef>
              <a:buClr>
                <a:srgbClr val="FFFFFF"/>
              </a:buClr>
              <a:defRPr/>
            </a:pPr>
            <a:r>
              <a:rPr lang="en-US" sz="2745" dirty="0">
                <a:gradFill>
                  <a:gsLst>
                    <a:gs pos="1250">
                      <a:srgbClr val="FFFFFF"/>
                    </a:gs>
                    <a:gs pos="100000">
                      <a:srgbClr val="FFFFFF"/>
                    </a:gs>
                  </a:gsLst>
                  <a:lin ang="5400000" scaled="0"/>
                </a:gradFill>
              </a:rPr>
              <a:t>Drill-down in your chart and even visualize commits</a:t>
            </a: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7702" lvl="0" indent="0" defTabSz="914098">
              <a:spcBef>
                <a:spcPts val="1176"/>
              </a:spcBef>
              <a:buClr>
                <a:srgbClr val="000000"/>
              </a:buClr>
              <a:buNone/>
              <a:defRPr/>
            </a:pPr>
            <a:r>
              <a:rPr lang="en-US" sz="1568" dirty="0">
                <a:gradFill>
                  <a:gsLst>
                    <a:gs pos="0">
                      <a:srgbClr val="FFFFFF"/>
                    </a:gs>
                    <a:gs pos="86000">
                      <a:srgbClr val="FFFFFF"/>
                    </a:gs>
                  </a:gsLst>
                  <a:path path="circle">
                    <a:fillToRect r="100000" b="100000"/>
                  </a:path>
                </a:gradFill>
                <a:latin typeface="Segoe UI"/>
              </a:rPr>
              <a:t>Visually see how work items relate to each other</a:t>
            </a: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a:p>
            <a:pPr lvl="0">
              <a:spcBef>
                <a:spcPts val="2353"/>
              </a:spcBef>
              <a:buClr>
                <a:srgbClr val="FFFFFF"/>
              </a:buClr>
              <a:defRPr/>
            </a:pPr>
            <a:r>
              <a:rPr lang="en-US" sz="2745" dirty="0">
                <a:gradFill>
                  <a:gsLst>
                    <a:gs pos="1250">
                      <a:srgbClr val="FFFFFF"/>
                    </a:gs>
                    <a:gs pos="100000">
                      <a:srgbClr val="FFFFFF"/>
                    </a:gs>
                  </a:gsLst>
                  <a:lin ang="5400000" scaled="0"/>
                </a:gradFill>
              </a:rPr>
              <a:t>Highlight what's important</a:t>
            </a: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7702" lvl="0" indent="0" defTabSz="914098">
              <a:spcBef>
                <a:spcPts val="1176"/>
              </a:spcBef>
              <a:buClr>
                <a:srgbClr val="000000"/>
              </a:buClr>
              <a:buNone/>
              <a:defRPr/>
            </a:pPr>
            <a:r>
              <a:rPr lang="en-US" sz="1568" dirty="0">
                <a:gradFill>
                  <a:gsLst>
                    <a:gs pos="0">
                      <a:srgbClr val="FFFFFF"/>
                    </a:gs>
                    <a:gs pos="86000">
                      <a:srgbClr val="FFFFFF"/>
                    </a:gs>
                  </a:gsLst>
                  <a:path path="circle">
                    <a:fillToRect r="100000" b="100000"/>
                  </a:path>
                </a:gradFill>
                <a:latin typeface="Segoe UI"/>
              </a:rPr>
              <a:t>Use colors to highlight important work item types within your visualization</a:t>
            </a: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6475008" y="739725"/>
            <a:ext cx="5716992" cy="5485102"/>
          </a:xfrm>
          <a:prstGeom prst="rect">
            <a:avLst/>
          </a:prstGeom>
        </p:spPr>
      </p:pic>
      <p:pic>
        <p:nvPicPr>
          <p:cNvPr id="10" name="Picture 9"/>
          <p:cNvPicPr>
            <a:picLocks noChangeAspect="1"/>
          </p:cNvPicPr>
          <p:nvPr/>
        </p:nvPicPr>
        <p:blipFill>
          <a:blip r:embed="rId5"/>
          <a:stretch>
            <a:fillRect/>
          </a:stretch>
        </p:blipFill>
        <p:spPr>
          <a:xfrm>
            <a:off x="6387551" y="4849651"/>
            <a:ext cx="2777230" cy="1848156"/>
          </a:xfrm>
          <a:prstGeom prst="rect">
            <a:avLst/>
          </a:prstGeom>
        </p:spPr>
      </p:pic>
      <p:pic>
        <p:nvPicPr>
          <p:cNvPr id="12" name="Picture 11"/>
          <p:cNvPicPr>
            <a:picLocks noChangeAspect="1"/>
          </p:cNvPicPr>
          <p:nvPr/>
        </p:nvPicPr>
        <p:blipFill>
          <a:blip r:embed="rId6"/>
          <a:stretch>
            <a:fillRect/>
          </a:stretch>
        </p:blipFill>
        <p:spPr>
          <a:xfrm>
            <a:off x="6402272" y="129574"/>
            <a:ext cx="3578212" cy="1213047"/>
          </a:xfrm>
          <a:prstGeom prst="rect">
            <a:avLst/>
          </a:prstGeom>
        </p:spPr>
      </p:pic>
      <p:sp>
        <p:nvSpPr>
          <p:cNvPr id="13" name="Rectangle 12"/>
          <p:cNvSpPr/>
          <p:nvPr/>
        </p:nvSpPr>
        <p:spPr>
          <a:xfrm>
            <a:off x="97587" y="6380080"/>
            <a:ext cx="3751155" cy="338554"/>
          </a:xfrm>
          <a:prstGeom prst="rect">
            <a:avLst/>
          </a:prstGeom>
        </p:spPr>
        <p:txBody>
          <a:bodyPr wrap="none">
            <a:spAutoFit/>
          </a:bodyPr>
          <a:lstStyle/>
          <a:p>
            <a:r>
              <a:rPr lang="en-US" sz="1600" dirty="0">
                <a:solidFill>
                  <a:schemeClr val="bg1"/>
                </a:solidFill>
                <a:latin typeface="+mj-lt"/>
              </a:rPr>
              <a:t>Available in the Visual Studio Marketplace</a:t>
            </a:r>
          </a:p>
        </p:txBody>
      </p:sp>
    </p:spTree>
    <p:extLst>
      <p:ext uri="{BB962C8B-B14F-4D97-AF65-F5344CB8AC3E}">
        <p14:creationId xmlns:p14="http://schemas.microsoft.com/office/powerpoint/2010/main" val="386637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Rectangle 9"/>
          <p:cNvSpPr/>
          <p:nvPr/>
        </p:nvSpPr>
        <p:spPr bwMode="auto">
          <a:xfrm rot="16200000" flipV="1">
            <a:off x="5235770" y="4247025"/>
            <a:ext cx="4623293" cy="7058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8" name="Isosceles Triangle 37"/>
          <p:cNvSpPr/>
          <p:nvPr/>
        </p:nvSpPr>
        <p:spPr bwMode="auto">
          <a:xfrm rot="10800000">
            <a:off x="7296157" y="6319291"/>
            <a:ext cx="500130" cy="431147"/>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35" name="Picture 3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37285" y="-2306672"/>
            <a:ext cx="4362494" cy="4362663"/>
          </a:xfrm>
          <a:prstGeom prst="rect">
            <a:avLst/>
          </a:prstGeom>
        </p:spPr>
      </p:pic>
      <p:sp>
        <p:nvSpPr>
          <p:cNvPr id="36" name="Freeform 9"/>
          <p:cNvSpPr>
            <a:spLocks/>
          </p:cNvSpPr>
          <p:nvPr/>
        </p:nvSpPr>
        <p:spPr bwMode="auto">
          <a:xfrm>
            <a:off x="5258741" y="-12570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4" name="Rectangle 43"/>
          <p:cNvSpPr/>
          <p:nvPr/>
        </p:nvSpPr>
        <p:spPr bwMode="auto">
          <a:xfrm rot="5400000" flipV="1">
            <a:off x="7384960" y="6134187"/>
            <a:ext cx="323879" cy="70729"/>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3" name="Rectangle 42"/>
          <p:cNvSpPr/>
          <p:nvPr/>
        </p:nvSpPr>
        <p:spPr bwMode="auto">
          <a:xfrm rot="5400000" flipV="1">
            <a:off x="7347607" y="5430742"/>
            <a:ext cx="398582" cy="70730"/>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2" name="Rectangle 41"/>
          <p:cNvSpPr/>
          <p:nvPr/>
        </p:nvSpPr>
        <p:spPr bwMode="auto">
          <a:xfrm rot="5400000" flipV="1">
            <a:off x="7353832" y="4683720"/>
            <a:ext cx="386132" cy="70731"/>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1" name="Rectangle 40"/>
          <p:cNvSpPr/>
          <p:nvPr/>
        </p:nvSpPr>
        <p:spPr bwMode="auto">
          <a:xfrm rot="5400000" flipV="1">
            <a:off x="7344493" y="3939811"/>
            <a:ext cx="404809" cy="70732"/>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0" name="Rectangle 39"/>
          <p:cNvSpPr/>
          <p:nvPr/>
        </p:nvSpPr>
        <p:spPr bwMode="auto">
          <a:xfrm rot="5400000" flipV="1">
            <a:off x="7347604" y="3202127"/>
            <a:ext cx="398585" cy="70733"/>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9" name="Rectangle 38"/>
          <p:cNvSpPr/>
          <p:nvPr/>
        </p:nvSpPr>
        <p:spPr bwMode="auto">
          <a:xfrm rot="5400000" flipV="1">
            <a:off x="7335154" y="2455105"/>
            <a:ext cx="423486" cy="70734"/>
          </a:xfrm>
          <a:prstGeom prst="rect">
            <a:avLst/>
          </a:prstGeom>
          <a:solidFill>
            <a:srgbClr val="C9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 name="Group 4"/>
          <p:cNvGrpSpPr/>
          <p:nvPr/>
        </p:nvGrpSpPr>
        <p:grpSpPr>
          <a:xfrm>
            <a:off x="7369934" y="2680949"/>
            <a:ext cx="2320713" cy="358567"/>
            <a:chOff x="7474852" y="2819939"/>
            <a:chExt cx="2367248" cy="365757"/>
          </a:xfrm>
        </p:grpSpPr>
        <p:cxnSp>
          <p:nvCxnSpPr>
            <p:cNvPr id="24" name="Straight Connector 23"/>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92706" y="2840817"/>
              <a:ext cx="1049394" cy="324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Write Code</a:t>
              </a:r>
            </a:p>
          </p:txBody>
        </p:sp>
        <p:sp>
          <p:nvSpPr>
            <p:cNvPr id="26" name="Oval 25"/>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 name="Group 10"/>
          <p:cNvGrpSpPr/>
          <p:nvPr/>
        </p:nvGrpSpPr>
        <p:grpSpPr>
          <a:xfrm>
            <a:off x="5534042" y="3425251"/>
            <a:ext cx="2194460" cy="358567"/>
            <a:chOff x="5602146" y="3575467"/>
            <a:chExt cx="2238463" cy="365757"/>
          </a:xfrm>
        </p:grpSpPr>
        <p:cxnSp>
          <p:nvCxnSpPr>
            <p:cNvPr id="27" name="Straight Connector 26"/>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TextBox 28"/>
            <p:cNvSpPr txBox="1"/>
            <p:nvPr/>
          </p:nvSpPr>
          <p:spPr>
            <a:xfrm>
              <a:off x="5602146" y="3584770"/>
              <a:ext cx="1103391" cy="324000"/>
            </a:xfrm>
            <a:prstGeom prst="rect">
              <a:avLst/>
            </a:prstGeom>
            <a:noFill/>
          </p:spPr>
          <p:txBody>
            <a:bodyPr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Unit Testing</a:t>
              </a:r>
            </a:p>
          </p:txBody>
        </p:sp>
      </p:grpSp>
      <p:sp>
        <p:nvSpPr>
          <p:cNvPr id="30" name="Oval 29"/>
          <p:cNvSpPr/>
          <p:nvPr/>
        </p:nvSpPr>
        <p:spPr bwMode="auto">
          <a:xfrm>
            <a:off x="7378204" y="1917840"/>
            <a:ext cx="348610" cy="348610"/>
          </a:xfrm>
          <a:prstGeom prst="ellipse">
            <a:avLst/>
          </a:prstGeom>
          <a:solidFill>
            <a:srgbClr val="C92424"/>
          </a:solidFill>
          <a:ln w="76200">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4108" tIns="143428" rIns="179285" bIns="105877"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2</a:t>
            </a:r>
          </a:p>
        </p:txBody>
      </p:sp>
      <p:grpSp>
        <p:nvGrpSpPr>
          <p:cNvPr id="8" name="Group 7"/>
          <p:cNvGrpSpPr/>
          <p:nvPr/>
        </p:nvGrpSpPr>
        <p:grpSpPr>
          <a:xfrm>
            <a:off x="6124094" y="4913853"/>
            <a:ext cx="1604407" cy="358567"/>
            <a:chOff x="6204030" y="5095127"/>
            <a:chExt cx="1636579" cy="365757"/>
          </a:xfrm>
        </p:grpSpPr>
        <p:cxnSp>
          <p:nvCxnSpPr>
            <p:cNvPr id="31" name="Straight Connector 30"/>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6204030" y="5152425"/>
              <a:ext cx="501507" cy="251158"/>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Build</a:t>
              </a:r>
            </a:p>
          </p:txBody>
        </p:sp>
      </p:grpSp>
      <p:grpSp>
        <p:nvGrpSpPr>
          <p:cNvPr id="6" name="Group 5"/>
          <p:cNvGrpSpPr/>
          <p:nvPr/>
        </p:nvGrpSpPr>
        <p:grpSpPr>
          <a:xfrm>
            <a:off x="7369934" y="4169552"/>
            <a:ext cx="2748358" cy="358567"/>
            <a:chOff x="7474852" y="4332280"/>
            <a:chExt cx="2803468" cy="365757"/>
          </a:xfrm>
        </p:grpSpPr>
        <p:cxnSp>
          <p:nvCxnSpPr>
            <p:cNvPr id="16" name="Straight Connector 15"/>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92706" y="4333150"/>
              <a:ext cx="1485614" cy="36401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Version Control</a:t>
              </a:r>
            </a:p>
          </p:txBody>
        </p:sp>
        <p:sp>
          <p:nvSpPr>
            <p:cNvPr id="18" name="Oval 17"/>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 name="Group 6"/>
          <p:cNvGrpSpPr/>
          <p:nvPr/>
        </p:nvGrpSpPr>
        <p:grpSpPr>
          <a:xfrm>
            <a:off x="7369934" y="5658152"/>
            <a:ext cx="2975300" cy="358567"/>
            <a:chOff x="7474852" y="5856841"/>
            <a:chExt cx="3034961" cy="365757"/>
          </a:xfrm>
        </p:grpSpPr>
        <p:cxnSp>
          <p:nvCxnSpPr>
            <p:cNvPr id="19" name="Straight Connector 18"/>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04281" y="5877719"/>
              <a:ext cx="1705532" cy="324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Build Verification</a:t>
              </a:r>
            </a:p>
          </p:txBody>
        </p:sp>
        <p:sp>
          <p:nvSpPr>
            <p:cNvPr id="22" name="Oval 21"/>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p:cNvSpPr/>
          <p:nvPr/>
        </p:nvSpPr>
        <p:spPr>
          <a:xfrm>
            <a:off x="6129067" y="6255879"/>
            <a:ext cx="1134931" cy="4525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Release</a:t>
            </a:r>
            <a:endParaRPr kumimoji="0" lang="en-US" sz="1765"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6" name="TextBox 45"/>
          <p:cNvSpPr txBox="1"/>
          <p:nvPr/>
        </p:nvSpPr>
        <p:spPr>
          <a:xfrm>
            <a:off x="1051384" y="1445603"/>
            <a:ext cx="4890543" cy="8146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2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Once the iteration starts, developers turn great ideas into features …</a:t>
            </a:r>
          </a:p>
        </p:txBody>
      </p:sp>
      <p:sp>
        <p:nvSpPr>
          <p:cNvPr id="47" name="Title 18"/>
          <p:cNvSpPr txBox="1">
            <a:spLocks/>
          </p:cNvSpPr>
          <p:nvPr/>
        </p:nvSpPr>
        <p:spPr>
          <a:xfrm>
            <a:off x="953697" y="714860"/>
            <a:ext cx="10804237"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Develop</a:t>
            </a:r>
            <a:r>
              <a:rPr kumimoji="0" lang="en-US" sz="4705" b="0" i="0" u="none" strike="noStrike" kern="1200" cap="none" spc="-206"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 + </a:t>
            </a:r>
            <a:r>
              <a:rPr kumimoji="0" lang="en-US" sz="4705"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Test</a:t>
            </a:r>
          </a:p>
        </p:txBody>
      </p:sp>
      <p:sp>
        <p:nvSpPr>
          <p:cNvPr id="37" name="Isosceles Triangle 36"/>
          <p:cNvSpPr/>
          <p:nvPr/>
        </p:nvSpPr>
        <p:spPr bwMode="auto">
          <a:xfrm rot="10800000">
            <a:off x="7299263" y="6322402"/>
            <a:ext cx="500130" cy="431147"/>
          </a:xfrm>
          <a:prstGeom prst="triangl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2" name="Picture 1" descr="DevOpsGraphic_v6-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2" y="610554"/>
            <a:ext cx="1429584" cy="1269935"/>
          </a:xfrm>
          <a:prstGeom prst="rect">
            <a:avLst/>
          </a:prstGeom>
        </p:spPr>
      </p:pic>
    </p:spTree>
    <p:extLst>
      <p:ext uri="{BB962C8B-B14F-4D97-AF65-F5344CB8AC3E}">
        <p14:creationId xmlns:p14="http://schemas.microsoft.com/office/powerpoint/2010/main" val="16713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3" grpId="0" animBg="1"/>
      <p:bldP spid="42" grpId="0" animBg="1"/>
      <p:bldP spid="41" grpId="0" animBg="1"/>
      <p:bldP spid="40" grpId="0" animBg="1"/>
      <p:bldP spid="39" grpId="0" animBg="1"/>
      <p:bldP spid="30" grpId="0" animBg="1"/>
      <p:bldP spid="4"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Unit Testing</a:t>
            </a:r>
          </a:p>
        </p:txBody>
      </p:sp>
      <p:sp>
        <p:nvSpPr>
          <p:cNvPr id="11" name="Content Placeholder 2"/>
          <p:cNvSpPr txBox="1">
            <a:spLocks/>
          </p:cNvSpPr>
          <p:nvPr/>
        </p:nvSpPr>
        <p:spPr>
          <a:xfrm>
            <a:off x="220301" y="1084718"/>
            <a:ext cx="5342228" cy="57211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it-IT"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Test Runner</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Tests run in background automatically on each build and supports multiple frameworks: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MS Test,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xUnit</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nUnit</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jUnit</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oUnit</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Selenium…</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etc</a:t>
            </a:r>
            <a:endPar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Deep integration in the IDE with run options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Supports native C++ code</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Easy code coverage access for all tests</a:t>
            </a: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745"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Intellitest</a:t>
            </a: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Generate parameterized unit tests, including setup</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Discover edge cases and generate unit tests for all possible code paths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Keep your tests in sync with your code changes, automatically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469" y="378296"/>
            <a:ext cx="7392311" cy="36193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529" y="4180725"/>
            <a:ext cx="5423919" cy="2440764"/>
          </a:xfrm>
          <a:prstGeom prst="rect">
            <a:avLst/>
          </a:prstGeom>
        </p:spPr>
      </p:pic>
      <p:pic>
        <p:nvPicPr>
          <p:cNvPr id="6" name="Picture 5"/>
          <p:cNvPicPr>
            <a:picLocks noChangeAspect="1"/>
          </p:cNvPicPr>
          <p:nvPr/>
        </p:nvPicPr>
        <p:blipFill>
          <a:blip r:embed="rId6"/>
          <a:stretch>
            <a:fillRect/>
          </a:stretch>
        </p:blipFill>
        <p:spPr>
          <a:xfrm>
            <a:off x="8274487" y="172854"/>
            <a:ext cx="3382555" cy="5598948"/>
          </a:xfrm>
          <a:prstGeom prst="rect">
            <a:avLst/>
          </a:prstGeom>
          <a:ln>
            <a:solidFill>
              <a:schemeClr val="tx1"/>
            </a:solidFill>
          </a:ln>
        </p:spPr>
      </p:pic>
    </p:spTree>
    <p:extLst>
      <p:ext uri="{BB962C8B-B14F-4D97-AF65-F5344CB8AC3E}">
        <p14:creationId xmlns:p14="http://schemas.microsoft.com/office/powerpoint/2010/main" val="1347663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788" y="66358"/>
            <a:ext cx="7835513" cy="2809704"/>
          </a:xfrm>
          <a:prstGeom prst="rect">
            <a:avLst/>
          </a:prstGeom>
          <a:effectLst/>
        </p:spPr>
      </p:pic>
      <p:sp>
        <p:nvSpPr>
          <p:cNvPr id="10" name="Rectangle 9"/>
          <p:cNvSpPr/>
          <p:nvPr/>
        </p:nvSpPr>
        <p:spPr bwMode="auto">
          <a:xfrm>
            <a:off x="-39845" y="487"/>
            <a:ext cx="6008801" cy="6856054"/>
          </a:xfrm>
          <a:prstGeom prst="rect">
            <a:avLst/>
          </a:prstGeom>
          <a:solidFill>
            <a:srgbClr val="002060"/>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60" tIns="2061485" rIns="179259" bIns="143407" numCol="1" rtlCol="0" anchor="t" anchorCtr="0" compatLnSpc="1">
            <a:prstTxWarp prst="textNoShape">
              <a:avLst/>
            </a:prstTxWarp>
          </a:bodyPr>
          <a:lstStyle/>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prstClr val="white"/>
              </a:solidFill>
              <a:effectLst/>
              <a:uLnTx/>
              <a:uFillTx/>
              <a:latin typeface="Calibr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prstClr val="white"/>
              </a:solidFill>
              <a:effectLst/>
              <a:uLnTx/>
              <a:uFillTx/>
              <a:latin typeface="Calibr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prstClr val="white"/>
              </a:solidFill>
              <a:effectLst/>
              <a:uLnTx/>
              <a:uFillTx/>
              <a:latin typeface="Calibr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0" i="0" u="none" strike="noStrike" kern="1200" cap="none" spc="0" normalizeH="0" baseline="0" noProof="0" dirty="0">
              <a:ln>
                <a:noFill/>
              </a:ln>
              <a:solidFill>
                <a:prstClr val="white"/>
              </a:solidFill>
              <a:effectLst/>
              <a:uLnTx/>
              <a:uFillTx/>
              <a:latin typeface="Segoe UI Light"/>
              <a:ea typeface="ＭＳ Ｐゴシック" charset="0"/>
              <a:cs typeface="+mn-cs"/>
            </a:endParaRPr>
          </a:p>
        </p:txBody>
      </p:sp>
      <p:sp>
        <p:nvSpPr>
          <p:cNvPr id="6" name="Title 1"/>
          <p:cNvSpPr txBox="1">
            <a:spLocks/>
          </p:cNvSpPr>
          <p:nvPr/>
        </p:nvSpPr>
        <p:spPr>
          <a:xfrm>
            <a:off x="269243" y="289961"/>
            <a:ext cx="5723296" cy="899537"/>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1396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prstClr val="white"/>
                </a:solidFill>
                <a:effectLst/>
                <a:uLnTx/>
                <a:uFillTx/>
                <a:latin typeface="Segoe UI Light"/>
                <a:ea typeface="+mn-ea"/>
                <a:cs typeface="Segoe ui light (Headings)"/>
              </a:rPr>
              <a:t>Code Maps</a:t>
            </a:r>
            <a:endParaRPr kumimoji="0" lang="en-US" sz="6000" b="0" i="0" u="none" strike="noStrike" kern="1200" cap="none" spc="-100" normalizeH="0" baseline="0" noProof="0" dirty="0">
              <a:ln w="3175">
                <a:noFill/>
              </a:ln>
              <a:solidFill>
                <a:prstClr val="white"/>
              </a:solidFill>
              <a:effectLst/>
              <a:uLnTx/>
              <a:uFillTx/>
              <a:latin typeface="Segoe UI Light"/>
              <a:ea typeface="+mn-ea"/>
              <a:cs typeface="Segoe ui light (Headings)"/>
            </a:endParaRPr>
          </a:p>
        </p:txBody>
      </p:sp>
      <p:sp>
        <p:nvSpPr>
          <p:cNvPr id="7" name="Rectangle 6"/>
          <p:cNvSpPr/>
          <p:nvPr/>
        </p:nvSpPr>
        <p:spPr>
          <a:xfrm>
            <a:off x="122831" y="1392346"/>
            <a:ext cx="5846125" cy="5399940"/>
          </a:xfrm>
          <a:prstGeom prst="rect">
            <a:avLst/>
          </a:prstGeom>
        </p:spPr>
        <p:txBody>
          <a:bodyPr wrap="square">
            <a:spAutoFit/>
          </a:bodyPr>
          <a:lstStyle/>
          <a:p>
            <a:pPr marL="280121" marR="0" lvl="0" indent="-280121" defTabSz="91396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Filter link types on </a:t>
            </a:r>
            <a:r>
              <a:rPr kumimoji="0" lang="en-US" sz="2200" b="0" i="0" u="none" strike="noStrike" kern="0" cap="none" spc="0" normalizeH="0" baseline="0" noProof="0" dirty="0">
                <a:ln>
                  <a:noFill/>
                </a:ln>
                <a:solidFill>
                  <a:prstClr val="white"/>
                </a:solidFill>
                <a:effectLst/>
                <a:uLnTx/>
                <a:uFillTx/>
                <a:latin typeface="Segoe UI Light"/>
                <a:ea typeface="ＭＳ Ｐゴシック" charset="0"/>
              </a:rPr>
              <a:t>Code maps and dependency graphs</a:t>
            </a:r>
            <a:endParaRPr kumimoji="0" lang="en-US" sz="2200" b="0" i="0" u="none" strike="noStrike" kern="1200" cap="none" spc="0" normalizeH="0" baseline="0" noProof="0" dirty="0">
              <a:ln>
                <a:noFill/>
              </a:ln>
              <a:solidFill>
                <a:prstClr val="white"/>
              </a:solidFill>
              <a:effectLst/>
              <a:uLnTx/>
              <a:uFillTx/>
              <a:latin typeface="Segoe UI Light"/>
              <a:ea typeface="ＭＳ Ｐゴシック" charset="0"/>
            </a:endParaRP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Drag and drop from object browser or class view </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Create new diagrams from selected nodes</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Create new blank Code Map from the simplified  Architecture menu</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Faster display and better responsiveness</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Less clutter with implicit .NET type dependencies hidden</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Light"/>
                <a:ea typeface="ＭＳ Ｐゴシック" charset="0"/>
              </a:rPr>
              <a:t>Filters for code elements as well as dependency links</a:t>
            </a:r>
          </a:p>
          <a:p>
            <a:pPr marL="280121" marR="0" lvl="0" indent="-280121" algn="l" defTabSz="913960" rtl="0" eaLnBrk="1" fontAlgn="auto" latinLnBrk="0" hangingPunct="1">
              <a:lnSpc>
                <a:spcPct val="90000"/>
              </a:lnSpc>
              <a:spcBef>
                <a:spcPts val="882"/>
              </a:spcBef>
              <a:spcAft>
                <a:spcPts val="588"/>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white"/>
              </a:solidFill>
              <a:effectLst/>
              <a:uLnTx/>
              <a:uFillTx/>
              <a:latin typeface="Segoe UI Light"/>
              <a:ea typeface="ＭＳ Ｐゴシック" charset="0"/>
            </a:endParaRPr>
          </a:p>
        </p:txBody>
      </p:sp>
      <p:pic>
        <p:nvPicPr>
          <p:cNvPr id="12" name="Picture 11"/>
          <p:cNvPicPr>
            <a:picLocks noChangeAspect="1"/>
          </p:cNvPicPr>
          <p:nvPr/>
        </p:nvPicPr>
        <p:blipFill>
          <a:blip r:embed="rId4"/>
          <a:stretch>
            <a:fillRect/>
          </a:stretch>
        </p:blipFill>
        <p:spPr>
          <a:xfrm>
            <a:off x="5968956" y="2862433"/>
            <a:ext cx="7535846" cy="3989565"/>
          </a:xfrm>
          <a:prstGeom prst="rect">
            <a:avLst/>
          </a:prstGeom>
          <a:ln>
            <a:solidFill>
              <a:schemeClr val="tx1"/>
            </a:solidFill>
          </a:ln>
          <a:effectLst/>
        </p:spPr>
      </p:pic>
    </p:spTree>
    <p:extLst>
      <p:ext uri="{BB962C8B-B14F-4D97-AF65-F5344CB8AC3E}">
        <p14:creationId xmlns:p14="http://schemas.microsoft.com/office/powerpoint/2010/main" val="994574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66" y="1459"/>
            <a:ext cx="6097183" cy="685605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60" tIns="2061485" rIns="179259" bIns="143407" numCol="1" rtlCol="0" anchor="t" anchorCtr="0" compatLnSpc="1">
            <a:prstTxWarp prst="textNoShape">
              <a:avLst/>
            </a:prstTxWarp>
          </a:bodyPr>
          <a:lstStyle/>
          <a:p>
            <a:pPr marL="0" marR="0" lvl="0" indent="0" algn="l" defTabSz="913911" rtl="0" eaLnBrk="1" fontAlgn="auto" latinLnBrk="0" hangingPunct="1">
              <a:lnSpc>
                <a:spcPct val="90000"/>
              </a:lnSpc>
              <a:spcBef>
                <a:spcPts val="1766"/>
              </a:spcBef>
              <a:spcAft>
                <a:spcPts val="0"/>
              </a:spcAft>
              <a:buClrTx/>
              <a:buSzTx/>
              <a:buFontTx/>
              <a:buNone/>
              <a:tabLst/>
              <a:defRPr/>
            </a:pPr>
            <a:endParaRPr kumimoji="0" lang="en-US" sz="2745"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ＭＳ Ｐゴシック" charset="0"/>
              <a:cs typeface="+mn-cs"/>
            </a:endParaRPr>
          </a:p>
        </p:txBody>
      </p:sp>
      <p:sp>
        <p:nvSpPr>
          <p:cNvPr id="7" name="Title 1"/>
          <p:cNvSpPr txBox="1">
            <a:spLocks/>
          </p:cNvSpPr>
          <p:nvPr/>
        </p:nvSpPr>
        <p:spPr>
          <a:xfrm>
            <a:off x="270071" y="290406"/>
            <a:ext cx="6040731" cy="899410"/>
          </a:xfrm>
          <a:prstGeom prst="rect">
            <a:avLst/>
          </a:prstGeom>
        </p:spPr>
        <p:txBody>
          <a:bodyPr vert="horz" wrap="square" lIns="143365" tIns="89603" rIns="143365" bIns="8960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pPr marL="0" marR="0" lvl="0" indent="0" algn="l" defTabSz="932468" rtl="0" eaLnBrk="1" fontAlgn="auto" latinLnBrk="0" hangingPunct="1">
              <a:lnSpc>
                <a:spcPct val="90000"/>
              </a:lnSpc>
              <a:spcBef>
                <a:spcPts val="0"/>
              </a:spcBef>
              <a:spcAft>
                <a:spcPts val="0"/>
              </a:spcAft>
              <a:buClrTx/>
              <a:buSzTx/>
              <a:buFontTx/>
              <a:buNone/>
              <a:tabLst/>
              <a:defRPr/>
            </a:pPr>
            <a:r>
              <a:rPr kumimoji="0" lang="en-US" sz="5294" b="0" i="0" u="none" strike="noStrike" kern="1200" cap="none" spc="-102" normalizeH="0" baseline="0" noProof="0" dirty="0">
                <a:ln w="3175">
                  <a:noFill/>
                </a:ln>
                <a:gradFill>
                  <a:gsLst>
                    <a:gs pos="100000">
                      <a:prstClr val="white"/>
                    </a:gs>
                    <a:gs pos="0">
                      <a:prstClr val="white"/>
                    </a:gs>
                  </a:gsLst>
                  <a:lin ang="5400000" scaled="0"/>
                </a:gradFill>
                <a:effectLst/>
                <a:uLnTx/>
                <a:uFillTx/>
                <a:latin typeface="Segoe UI Light" panose="020B0502040204020203" pitchFamily="34" charset="0"/>
                <a:ea typeface="+mn-ea"/>
                <a:cs typeface="Segoe UI Light" panose="020B0502040204020203" pitchFamily="34" charset="0"/>
              </a:rPr>
              <a:t>Debugging and Diagnostics Improvements</a:t>
            </a:r>
          </a:p>
        </p:txBody>
      </p:sp>
      <p:sp>
        <p:nvSpPr>
          <p:cNvPr id="3" name="Rectangle 2"/>
          <p:cNvSpPr/>
          <p:nvPr/>
        </p:nvSpPr>
        <p:spPr>
          <a:xfrm>
            <a:off x="135467" y="2850257"/>
            <a:ext cx="5962582" cy="1551194"/>
          </a:xfrm>
          <a:prstGeom prst="rect">
            <a:avLst/>
          </a:prstGeom>
        </p:spPr>
        <p:txBody>
          <a:bodyPr wrap="square">
            <a:spAutoFit/>
          </a:bodyPr>
          <a:lstStyle/>
          <a:p>
            <a:pPr marL="0" marR="0" lvl="0" indent="0" algn="l" defTabSz="913911" rtl="0" eaLnBrk="1" fontAlgn="auto" latinLnBrk="0" hangingPunct="1">
              <a:lnSpc>
                <a:spcPct val="90000"/>
              </a:lnSpc>
              <a:spcBef>
                <a:spcPts val="1766"/>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ＭＳ Ｐゴシック" charset="0"/>
                <a:cs typeface="+mn-cs"/>
              </a:rPr>
              <a:t>Diagnostic Tools window</a:t>
            </a:r>
          </a:p>
          <a:p>
            <a:pPr marL="0" marR="0" lvl="0" indent="0" algn="l" defTabSz="913911" rtl="0" eaLnBrk="1" fontAlgn="auto" latinLnBrk="0" hangingPunct="1">
              <a:lnSpc>
                <a:spcPct val="90000"/>
              </a:lnSpc>
              <a:spcBef>
                <a:spcPts val="1766"/>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ＭＳ Ｐゴシック" charset="0"/>
                <a:cs typeface="+mn-cs"/>
              </a:rPr>
              <a:t>Debugger Events (with </a:t>
            </a:r>
            <a:r>
              <a:rPr kumimoji="0" lang="en-US" sz="2400" b="0" i="0" u="none" strike="noStrike" kern="1200" cap="none" spc="0" normalizeH="0" baseline="0" noProof="0" dirty="0" err="1">
                <a:ln>
                  <a:noFill/>
                </a:ln>
                <a:solidFill>
                  <a:prstClr val="white"/>
                </a:solidFill>
                <a:effectLst/>
                <a:uLnTx/>
                <a:uFillTx/>
                <a:latin typeface="Segoe UI Light"/>
                <a:ea typeface="ＭＳ Ｐゴシック" charset="0"/>
                <a:cs typeface="+mn-cs"/>
              </a:rPr>
              <a:t>IntelliTrace</a:t>
            </a:r>
            <a:r>
              <a:rPr kumimoji="0" lang="en-US" sz="2400" b="0" i="0" u="none" strike="noStrike" kern="1200" cap="none" spc="0" normalizeH="0" baseline="0" noProof="0" dirty="0">
                <a:ln>
                  <a:noFill/>
                </a:ln>
                <a:solidFill>
                  <a:prstClr val="white"/>
                </a:solidFill>
                <a:effectLst/>
                <a:uLnTx/>
                <a:uFillTx/>
                <a:latin typeface="Segoe UI Light"/>
                <a:ea typeface="ＭＳ Ｐゴシック" charset="0"/>
                <a:cs typeface="+mn-cs"/>
              </a:rPr>
              <a:t>) </a:t>
            </a:r>
          </a:p>
          <a:p>
            <a:pPr marL="0" marR="0" lvl="0" indent="0" algn="l" defTabSz="913911" rtl="0" eaLnBrk="1" fontAlgn="auto" latinLnBrk="0" hangingPunct="1">
              <a:lnSpc>
                <a:spcPct val="90000"/>
              </a:lnSpc>
              <a:spcBef>
                <a:spcPts val="1766"/>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ＭＳ Ｐゴシック" charset="0"/>
                <a:cs typeface="+mn-cs"/>
              </a:rPr>
              <a:t>See memory Usage, CPU Usage, and more</a:t>
            </a:r>
          </a:p>
        </p:txBody>
      </p:sp>
      <p:pic>
        <p:nvPicPr>
          <p:cNvPr id="2" name="Picture 1"/>
          <p:cNvPicPr>
            <a:picLocks noChangeAspect="1"/>
          </p:cNvPicPr>
          <p:nvPr/>
        </p:nvPicPr>
        <p:blipFill>
          <a:blip r:embed="rId3"/>
          <a:stretch>
            <a:fillRect/>
          </a:stretch>
        </p:blipFill>
        <p:spPr>
          <a:xfrm>
            <a:off x="6017358" y="0"/>
            <a:ext cx="6187916" cy="6857513"/>
          </a:xfrm>
          <a:prstGeom prst="rect">
            <a:avLst/>
          </a:prstGeom>
        </p:spPr>
      </p:pic>
      <p:cxnSp>
        <p:nvCxnSpPr>
          <p:cNvPr id="9" name="Straight Arrow Connector 8"/>
          <p:cNvCxnSpPr/>
          <p:nvPr/>
        </p:nvCxnSpPr>
        <p:spPr>
          <a:xfrm flipV="1">
            <a:off x="5595582" y="1560078"/>
            <a:ext cx="1882095" cy="1019349"/>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a:off x="4255070" y="5079761"/>
            <a:ext cx="1949355" cy="69692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0992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Next generation build</a:t>
            </a:r>
          </a:p>
        </p:txBody>
      </p:sp>
      <p:pic>
        <p:nvPicPr>
          <p:cNvPr id="3" name="Picture 2"/>
          <p:cNvPicPr>
            <a:picLocks noChangeAspect="1"/>
          </p:cNvPicPr>
          <p:nvPr/>
        </p:nvPicPr>
        <p:blipFill>
          <a:blip r:embed="rId3"/>
          <a:stretch>
            <a:fillRect/>
          </a:stretch>
        </p:blipFill>
        <p:spPr>
          <a:xfrm>
            <a:off x="6470322" y="114792"/>
            <a:ext cx="4945707" cy="62749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293" y="3224291"/>
            <a:ext cx="4168000" cy="3321660"/>
          </a:xfrm>
          <a:prstGeom prst="rect">
            <a:avLst/>
          </a:prstGeom>
        </p:spPr>
      </p:pic>
      <p:sp>
        <p:nvSpPr>
          <p:cNvPr id="11" name="Content Placeholder 2"/>
          <p:cNvSpPr txBox="1">
            <a:spLocks/>
          </p:cNvSpPr>
          <p:nvPr/>
        </p:nvSpPr>
        <p:spPr>
          <a:xfrm>
            <a:off x="270122" y="1473637"/>
            <a:ext cx="5404168" cy="476075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5"/>
              </a:buBlip>
              <a:tabLst/>
              <a:defRPr/>
            </a:pPr>
            <a:r>
              <a:rPr kumimoji="0" lang="it-IT"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Cross-platform build capabilities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Compile using Visual Studio,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Xamarin</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for Android or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Xcode</a:t>
            </a:r>
            <a:endPar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endParaRP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Variety of build steps for technologies including Ant,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CMake</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Maven, </a:t>
            </a:r>
            <a:r>
              <a:rPr kumimoji="0" lang="en-US" sz="18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a:ea typeface="+mn-ea"/>
                <a:cs typeface="+mn-cs"/>
              </a:rPr>
              <a:t>Xcode</a:t>
            </a: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 Build, Android Build,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and more</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5"/>
              </a:buBlip>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Get more from the build process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Continuous integration to find build issues earlier</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Create your own build definition templates </a:t>
            </a:r>
            <a:br>
              <a:rPr kumimoji="0" lang="en-US" sz="1800" b="0" i="0" u="none" strike="noStrike" kern="1200" cap="none" spc="0" normalizeH="0" baseline="0" noProof="0" dirty="0">
                <a:ln>
                  <a:noFill/>
                </a:ln>
                <a:solidFill>
                  <a:schemeClr val="bg1"/>
                </a:solidFill>
                <a:effectLst/>
                <a:uLnTx/>
                <a:uFillTx/>
                <a:latin typeface="+mj-lt"/>
                <a:ea typeface="+mn-ea"/>
                <a:cs typeface="+mn-cs"/>
              </a:rPr>
            </a:br>
            <a:r>
              <a:rPr kumimoji="0" lang="en-US" sz="1800" b="0" i="0" u="none" strike="noStrike" kern="1200" cap="none" spc="0" normalizeH="0" baseline="0" noProof="0" dirty="0">
                <a:ln>
                  <a:noFill/>
                </a:ln>
                <a:solidFill>
                  <a:schemeClr val="bg1"/>
                </a:solidFill>
                <a:effectLst/>
                <a:uLnTx/>
                <a:uFillTx/>
                <a:latin typeface="+mj-lt"/>
                <a:ea typeface="+mn-ea"/>
                <a:cs typeface="+mn-cs"/>
              </a:rPr>
              <a:t>or use community templates from your </a:t>
            </a:r>
            <a:r>
              <a:rPr kumimoji="0" lang="en-US" sz="1800" b="0" i="0" u="none" strike="noStrike" kern="1200" cap="none" spc="0" normalizeH="0" baseline="0" noProof="0" dirty="0" err="1">
                <a:ln>
                  <a:noFill/>
                </a:ln>
                <a:solidFill>
                  <a:schemeClr val="bg1"/>
                </a:solidFill>
                <a:effectLst/>
                <a:uLnTx/>
                <a:uFillTx/>
                <a:latin typeface="+mj-lt"/>
                <a:ea typeface="+mn-ea"/>
                <a:cs typeface="+mn-cs"/>
              </a:rPr>
              <a:t>Git</a:t>
            </a:r>
            <a:r>
              <a:rPr kumimoji="0" lang="en-US" sz="1800" b="0" i="0" u="none" strike="noStrike" kern="1200" cap="none" spc="0" normalizeH="0" baseline="0" noProof="0" dirty="0">
                <a:ln>
                  <a:noFill/>
                </a:ln>
                <a:solidFill>
                  <a:schemeClr val="bg1"/>
                </a:solidFill>
                <a:effectLst/>
                <a:uLnTx/>
                <a:uFillTx/>
                <a:latin typeface="+mj-lt"/>
                <a:ea typeface="+mn-ea"/>
                <a:cs typeface="+mn-cs"/>
              </a:rPr>
              <a:t> provider</a:t>
            </a:r>
          </a:p>
        </p:txBody>
      </p:sp>
      <p:pic>
        <p:nvPicPr>
          <p:cNvPr id="6" name="Picture 5"/>
          <p:cNvPicPr>
            <a:picLocks noChangeAspect="1"/>
          </p:cNvPicPr>
          <p:nvPr/>
        </p:nvPicPr>
        <p:blipFill>
          <a:blip r:embed="rId6"/>
          <a:stretch>
            <a:fillRect/>
          </a:stretch>
        </p:blipFill>
        <p:spPr>
          <a:xfrm>
            <a:off x="8347818" y="1650478"/>
            <a:ext cx="4743581" cy="5621331"/>
          </a:xfrm>
          <a:prstGeom prst="rect">
            <a:avLst/>
          </a:prstGeom>
        </p:spPr>
      </p:pic>
    </p:spTree>
    <p:extLst>
      <p:ext uri="{BB962C8B-B14F-4D97-AF65-F5344CB8AC3E}">
        <p14:creationId xmlns:p14="http://schemas.microsoft.com/office/powerpoint/2010/main" val="2989575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Build Summary Report</a:t>
            </a:r>
          </a:p>
        </p:txBody>
      </p:sp>
      <p:sp>
        <p:nvSpPr>
          <p:cNvPr id="11" name="Content Placeholder 2"/>
          <p:cNvSpPr txBox="1">
            <a:spLocks/>
          </p:cNvSpPr>
          <p:nvPr/>
        </p:nvSpPr>
        <p:spPr>
          <a:xfrm>
            <a:off x="270121" y="1473637"/>
            <a:ext cx="5952485" cy="289562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FFFFFF"/>
              </a:buClr>
              <a:defRPr/>
            </a:pPr>
            <a:r>
              <a:rPr lang="en-US" sz="2800" dirty="0">
                <a:gradFill>
                  <a:gsLst>
                    <a:gs pos="1250">
                      <a:srgbClr val="FFFFFF"/>
                    </a:gs>
                    <a:gs pos="100000">
                      <a:srgbClr val="FFFFFF"/>
                    </a:gs>
                  </a:gsLst>
                  <a:lin ang="5400000" scaled="0"/>
                </a:gradFill>
              </a:rPr>
              <a:t>The Build Summary lists builds and provides information about associated code changes, associated work items, test results, test issues, test coverage, code churn, deployments, and quality notes for each build</a:t>
            </a:r>
            <a:endParaRPr lang="en-US" sz="1800" dirty="0">
              <a:gradFill>
                <a:gsLst>
                  <a:gs pos="0">
                    <a:srgbClr val="FFFFFF"/>
                  </a:gs>
                  <a:gs pos="86000">
                    <a:srgbClr val="FFFFFF"/>
                  </a:gs>
                </a:gsLst>
                <a:path path="circle">
                  <a:fillToRect r="100000" b="100000"/>
                </a:path>
              </a:gradFill>
              <a:latin typeface="Segoe UI"/>
            </a:endParaRPr>
          </a:p>
        </p:txBody>
      </p:sp>
      <p:pic>
        <p:nvPicPr>
          <p:cNvPr id="7" name="Picture 6"/>
          <p:cNvPicPr>
            <a:picLocks noChangeAspect="1"/>
          </p:cNvPicPr>
          <p:nvPr/>
        </p:nvPicPr>
        <p:blipFill>
          <a:blip r:embed="rId4"/>
          <a:stretch>
            <a:fillRect/>
          </a:stretch>
        </p:blipFill>
        <p:spPr>
          <a:xfrm>
            <a:off x="6499308" y="192506"/>
            <a:ext cx="3566239" cy="2742795"/>
          </a:xfrm>
          <a:prstGeom prst="rect">
            <a:avLst/>
          </a:prstGeom>
        </p:spPr>
      </p:pic>
      <p:pic>
        <p:nvPicPr>
          <p:cNvPr id="8" name="Picture 7"/>
          <p:cNvPicPr>
            <a:picLocks noChangeAspect="1"/>
          </p:cNvPicPr>
          <p:nvPr/>
        </p:nvPicPr>
        <p:blipFill>
          <a:blip r:embed="rId5"/>
          <a:stretch>
            <a:fillRect/>
          </a:stretch>
        </p:blipFill>
        <p:spPr>
          <a:xfrm>
            <a:off x="6558211" y="3239147"/>
            <a:ext cx="5236607" cy="1087703"/>
          </a:xfrm>
          <a:prstGeom prst="rect">
            <a:avLst/>
          </a:prstGeom>
        </p:spPr>
      </p:pic>
      <p:pic>
        <p:nvPicPr>
          <p:cNvPr id="9" name="Picture 8"/>
          <p:cNvPicPr>
            <a:picLocks noChangeAspect="1"/>
          </p:cNvPicPr>
          <p:nvPr/>
        </p:nvPicPr>
        <p:blipFill>
          <a:blip r:embed="rId6"/>
          <a:stretch>
            <a:fillRect/>
          </a:stretch>
        </p:blipFill>
        <p:spPr>
          <a:xfrm>
            <a:off x="9716349" y="1586956"/>
            <a:ext cx="2315898" cy="1755600"/>
          </a:xfrm>
          <a:prstGeom prst="rect">
            <a:avLst/>
          </a:prstGeom>
        </p:spPr>
      </p:pic>
      <p:pic>
        <p:nvPicPr>
          <p:cNvPr id="10" name="Picture 9"/>
          <p:cNvPicPr>
            <a:picLocks noChangeAspect="1"/>
          </p:cNvPicPr>
          <p:nvPr/>
        </p:nvPicPr>
        <p:blipFill>
          <a:blip r:embed="rId7"/>
          <a:stretch>
            <a:fillRect/>
          </a:stretch>
        </p:blipFill>
        <p:spPr>
          <a:xfrm>
            <a:off x="9132258" y="4312320"/>
            <a:ext cx="2984979" cy="1245962"/>
          </a:xfrm>
          <a:prstGeom prst="rect">
            <a:avLst/>
          </a:prstGeom>
        </p:spPr>
      </p:pic>
      <p:pic>
        <p:nvPicPr>
          <p:cNvPr id="12" name="Picture 11"/>
          <p:cNvPicPr>
            <a:picLocks noChangeAspect="1"/>
          </p:cNvPicPr>
          <p:nvPr/>
        </p:nvPicPr>
        <p:blipFill>
          <a:blip r:embed="rId8"/>
          <a:stretch>
            <a:fillRect/>
          </a:stretch>
        </p:blipFill>
        <p:spPr>
          <a:xfrm>
            <a:off x="9208832" y="5555985"/>
            <a:ext cx="2139528" cy="1231432"/>
          </a:xfrm>
          <a:prstGeom prst="rect">
            <a:avLst/>
          </a:prstGeom>
        </p:spPr>
      </p:pic>
      <p:pic>
        <p:nvPicPr>
          <p:cNvPr id="4" name="Picture 3"/>
          <p:cNvPicPr>
            <a:picLocks noChangeAspect="1"/>
          </p:cNvPicPr>
          <p:nvPr/>
        </p:nvPicPr>
        <p:blipFill>
          <a:blip r:embed="rId9"/>
          <a:stretch>
            <a:fillRect/>
          </a:stretch>
        </p:blipFill>
        <p:spPr>
          <a:xfrm>
            <a:off x="133731" y="4742633"/>
            <a:ext cx="8864796" cy="2012938"/>
          </a:xfrm>
          <a:prstGeom prst="rect">
            <a:avLst/>
          </a:prstGeom>
        </p:spPr>
      </p:pic>
    </p:spTree>
    <p:extLst>
      <p:ext uri="{BB962C8B-B14F-4D97-AF65-F5344CB8AC3E}">
        <p14:creationId xmlns:p14="http://schemas.microsoft.com/office/powerpoint/2010/main" val="36986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p:cNvSpPr/>
          <p:nvPr/>
        </p:nvSpPr>
        <p:spPr bwMode="auto">
          <a:xfrm>
            <a:off x="75006" y="134231"/>
            <a:ext cx="3118338" cy="87532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ysClr val="windowText" lastClr="000000"/>
              </a:solidFill>
              <a:effectLst/>
              <a:uLnTx/>
              <a:uFillTx/>
              <a:latin typeface="Calibri" panose="020F0502020204030204"/>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264957" y="1790847"/>
            <a:ext cx="11701928" cy="3987861"/>
          </a:xfrm>
          <a:prstGeom prst="rect">
            <a:avLst/>
          </a:prstGeom>
        </p:spPr>
      </p:pic>
      <p:grpSp>
        <p:nvGrpSpPr>
          <p:cNvPr id="5" name="Group 4"/>
          <p:cNvGrpSpPr/>
          <p:nvPr/>
        </p:nvGrpSpPr>
        <p:grpSpPr>
          <a:xfrm>
            <a:off x="4442476" y="2633311"/>
            <a:ext cx="2589537" cy="2620860"/>
            <a:chOff x="8805791" y="3825484"/>
            <a:chExt cx="2641463" cy="2673414"/>
          </a:xfrm>
        </p:grpSpPr>
        <p:sp>
          <p:nvSpPr>
            <p:cNvPr id="6" name="Oval 5"/>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rotWithShape="1">
          <a:blip r:embed="rId5"/>
          <a:srcRect l="6325" t="38851" r="36934" b="43873"/>
          <a:stretch/>
        </p:blipFill>
        <p:spPr>
          <a:xfrm>
            <a:off x="4228451" y="5849256"/>
            <a:ext cx="1968837" cy="296975"/>
          </a:xfrm>
          <a:prstGeom prst="rect">
            <a:avLst/>
          </a:prstGeom>
        </p:spPr>
      </p:pic>
      <p:pic>
        <p:nvPicPr>
          <p:cNvPr id="9" name="Picture 8"/>
          <p:cNvPicPr>
            <a:picLocks noChangeAspect="1"/>
          </p:cNvPicPr>
          <p:nvPr/>
        </p:nvPicPr>
        <p:blipFill rotWithShape="1">
          <a:blip r:embed="rId5"/>
          <a:srcRect l="6721" t="65529" r="72991" b="17195"/>
          <a:stretch/>
        </p:blipFill>
        <p:spPr>
          <a:xfrm>
            <a:off x="4228451" y="6309546"/>
            <a:ext cx="703942" cy="296974"/>
          </a:xfrm>
          <a:prstGeom prst="rect">
            <a:avLst/>
          </a:prstGeom>
        </p:spPr>
      </p:pic>
      <p:pic>
        <p:nvPicPr>
          <p:cNvPr id="10" name="Picture 9"/>
          <p:cNvPicPr>
            <a:picLocks noChangeAspect="1"/>
          </p:cNvPicPr>
          <p:nvPr/>
        </p:nvPicPr>
        <p:blipFill rotWithShape="1">
          <a:blip r:embed="rId5"/>
          <a:srcRect l="6369" t="11089" r="5984" b="70996"/>
          <a:stretch/>
        </p:blipFill>
        <p:spPr>
          <a:xfrm>
            <a:off x="4228452" y="5377968"/>
            <a:ext cx="3041240" cy="307975"/>
          </a:xfrm>
          <a:prstGeom prst="rect">
            <a:avLst/>
          </a:prstGeom>
        </p:spPr>
      </p:pic>
      <p:sp>
        <p:nvSpPr>
          <p:cNvPr id="11" name="Title 3"/>
          <p:cNvSpPr txBox="1">
            <a:spLocks/>
          </p:cNvSpPr>
          <p:nvPr/>
        </p:nvSpPr>
        <p:spPr>
          <a:xfrm>
            <a:off x="269243" y="289514"/>
            <a:ext cx="1165584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gradFill>
                  <a:gsLst>
                    <a:gs pos="20354">
                      <a:prstClr val="white"/>
                    </a:gs>
                    <a:gs pos="45000">
                      <a:prstClr val="white"/>
                    </a:gs>
                  </a:gsLst>
                  <a:lin ang="5400000" scaled="0"/>
                </a:gradFill>
                <a:effectLst/>
                <a:uLnTx/>
                <a:uFillTx/>
                <a:latin typeface="Calibri Light" panose="020F0302020204030204"/>
                <a:ea typeface="+mj-ea"/>
                <a:cs typeface="+mj-cs"/>
              </a:rPr>
              <a:t>Any Developer, Any App, on Any Platform</a:t>
            </a:r>
            <a:endParaRPr kumimoji="0" lang="en-US" sz="4800" b="0" i="0" u="none" strike="noStrike" kern="1200" cap="none" spc="0" normalizeH="0" baseline="0" noProof="0" dirty="0">
              <a:ln>
                <a:noFill/>
              </a:ln>
              <a:gradFill>
                <a:gsLst>
                  <a:gs pos="20354">
                    <a:prstClr val="white"/>
                  </a:gs>
                  <a:gs pos="45000">
                    <a:prstClr val="white"/>
                  </a:gs>
                </a:gsLst>
                <a:lin ang="5400000" scaled="0"/>
              </a:gra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44692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32955"/>
            <a:ext cx="12159462" cy="6186054"/>
          </a:xfrm>
          <a:prstGeom prst="rect">
            <a:avLst/>
          </a:prstGeom>
        </p:spPr>
      </p:pic>
    </p:spTree>
    <p:extLst>
      <p:ext uri="{BB962C8B-B14F-4D97-AF65-F5344CB8AC3E}">
        <p14:creationId xmlns:p14="http://schemas.microsoft.com/office/powerpoint/2010/main" val="2929702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66737"/>
            <a:ext cx="12192000" cy="5724525"/>
          </a:xfrm>
          <a:prstGeom prst="rect">
            <a:avLst/>
          </a:prstGeom>
        </p:spPr>
      </p:pic>
    </p:spTree>
    <p:extLst>
      <p:ext uri="{BB962C8B-B14F-4D97-AF65-F5344CB8AC3E}">
        <p14:creationId xmlns:p14="http://schemas.microsoft.com/office/powerpoint/2010/main" val="231059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4198"/>
            <a:ext cx="12192000" cy="6763802"/>
          </a:xfrm>
          <a:prstGeom prst="rect">
            <a:avLst/>
          </a:prstGeom>
        </p:spPr>
      </p:pic>
      <p:pic>
        <p:nvPicPr>
          <p:cNvPr id="5" name="Picture 4"/>
          <p:cNvPicPr>
            <a:picLocks noChangeAspect="1"/>
          </p:cNvPicPr>
          <p:nvPr/>
        </p:nvPicPr>
        <p:blipFill>
          <a:blip r:embed="rId3"/>
          <a:stretch>
            <a:fillRect/>
          </a:stretch>
        </p:blipFill>
        <p:spPr>
          <a:xfrm>
            <a:off x="3651538" y="4715366"/>
            <a:ext cx="3653271" cy="986212"/>
          </a:xfrm>
          <a:prstGeom prst="rect">
            <a:avLst/>
          </a:prstGeom>
        </p:spPr>
      </p:pic>
      <p:cxnSp>
        <p:nvCxnSpPr>
          <p:cNvPr id="8" name="Straight Arrow Connector 7"/>
          <p:cNvCxnSpPr/>
          <p:nvPr/>
        </p:nvCxnSpPr>
        <p:spPr>
          <a:xfrm>
            <a:off x="6096000" y="2545773"/>
            <a:ext cx="1264268" cy="293523"/>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9" name="Straight Arrow Connector 8"/>
          <p:cNvCxnSpPr/>
          <p:nvPr/>
        </p:nvCxnSpPr>
        <p:spPr>
          <a:xfrm flipH="1">
            <a:off x="5257800" y="3626170"/>
            <a:ext cx="483170" cy="1076663"/>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13" name="Straight Arrow Connector 12"/>
          <p:cNvCxnSpPr/>
          <p:nvPr/>
        </p:nvCxnSpPr>
        <p:spPr>
          <a:xfrm>
            <a:off x="6920345" y="4395355"/>
            <a:ext cx="789750" cy="1042277"/>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3398224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Technical Debt</a:t>
            </a:r>
          </a:p>
        </p:txBody>
      </p:sp>
      <p:sp>
        <p:nvSpPr>
          <p:cNvPr id="11" name="Content Placeholder 2"/>
          <p:cNvSpPr txBox="1">
            <a:spLocks/>
          </p:cNvSpPr>
          <p:nvPr/>
        </p:nvSpPr>
        <p:spPr>
          <a:xfrm>
            <a:off x="269241" y="1044756"/>
            <a:ext cx="5894167" cy="54947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FFFFFF"/>
              </a:buClr>
              <a:defRPr/>
            </a:pPr>
            <a:r>
              <a:rPr lang="en-US" sz="2745" dirty="0">
                <a:gradFill>
                  <a:gsLst>
                    <a:gs pos="1250">
                      <a:srgbClr val="FFFFFF"/>
                    </a:gs>
                    <a:gs pos="100000">
                      <a:srgbClr val="FFFFFF"/>
                    </a:gs>
                  </a:gsLst>
                  <a:lin ang="5400000" scaled="0"/>
                </a:gradFill>
              </a:rPr>
              <a:t>Symptoms</a:t>
            </a:r>
          </a:p>
          <a:p>
            <a:pPr lvl="1">
              <a:buClr>
                <a:srgbClr val="FFFFFF"/>
              </a:buClr>
              <a:defRPr/>
            </a:pPr>
            <a:r>
              <a:rPr lang="en-US" dirty="0">
                <a:gradFill>
                  <a:gsLst>
                    <a:gs pos="1250">
                      <a:srgbClr val="FFFFFF"/>
                    </a:gs>
                    <a:gs pos="100000">
                      <a:srgbClr val="FFFFFF"/>
                    </a:gs>
                  </a:gsLst>
                  <a:lin ang="5400000" scaled="0"/>
                </a:gradFill>
              </a:rPr>
              <a:t>new value delivered slowly</a:t>
            </a:r>
          </a:p>
          <a:p>
            <a:pPr lvl="1">
              <a:buClr>
                <a:srgbClr val="FFFFFF"/>
              </a:buClr>
              <a:defRPr/>
            </a:pPr>
            <a:r>
              <a:rPr lang="en-US" dirty="0">
                <a:gradFill>
                  <a:gsLst>
                    <a:gs pos="1250">
                      <a:srgbClr val="FFFFFF"/>
                    </a:gs>
                    <a:gs pos="100000">
                      <a:srgbClr val="FFFFFF"/>
                    </a:gs>
                  </a:gsLst>
                  <a:lin ang="5400000" scaled="0"/>
                </a:gradFill>
              </a:rPr>
              <a:t>frequent Bugs</a:t>
            </a:r>
          </a:p>
          <a:p>
            <a:pPr lvl="1">
              <a:buClr>
                <a:srgbClr val="FFFFFF"/>
              </a:buClr>
              <a:defRPr/>
            </a:pPr>
            <a:r>
              <a:rPr lang="en-US" dirty="0">
                <a:gradFill>
                  <a:gsLst>
                    <a:gs pos="1250">
                      <a:srgbClr val="FFFFFF"/>
                    </a:gs>
                    <a:gs pos="100000">
                      <a:srgbClr val="FFFFFF"/>
                    </a:gs>
                  </a:gsLst>
                  <a:lin ang="5400000" scaled="0"/>
                </a:gradFill>
              </a:rPr>
              <a:t>frequent LSIs</a:t>
            </a:r>
          </a:p>
          <a:p>
            <a:pPr lvl="1">
              <a:buClr>
                <a:srgbClr val="FFFFFF"/>
              </a:buClr>
              <a:defRPr/>
            </a:pPr>
            <a:r>
              <a:rPr lang="en-US" dirty="0">
                <a:gradFill>
                  <a:gsLst>
                    <a:gs pos="1250">
                      <a:srgbClr val="FFFFFF"/>
                    </a:gs>
                    <a:gs pos="100000">
                      <a:srgbClr val="FFFFFF"/>
                    </a:gs>
                  </a:gsLst>
                  <a:lin ang="5400000" scaled="0"/>
                </a:gradFill>
              </a:rPr>
              <a:t>change not localized</a:t>
            </a:r>
          </a:p>
          <a:p>
            <a:pPr lvl="1">
              <a:buClr>
                <a:srgbClr val="FFFFFF"/>
              </a:buClr>
              <a:defRPr/>
            </a:pPr>
            <a:r>
              <a:rPr lang="en-US" dirty="0">
                <a:gradFill>
                  <a:gsLst>
                    <a:gs pos="1250">
                      <a:srgbClr val="FFFFFF"/>
                    </a:gs>
                    <a:gs pos="100000">
                      <a:srgbClr val="FFFFFF"/>
                    </a:gs>
                  </a:gsLst>
                  <a:lin ang="5400000" scaled="0"/>
                </a:gradFill>
              </a:rPr>
              <a:t>fear to change</a:t>
            </a:r>
          </a:p>
          <a:p>
            <a:pPr lvl="0">
              <a:buClr>
                <a:srgbClr val="FFFFFF"/>
              </a:buClr>
              <a:defRPr/>
            </a:pPr>
            <a:r>
              <a:rPr lang="en-US" sz="2745" dirty="0">
                <a:gradFill>
                  <a:gsLst>
                    <a:gs pos="1250">
                      <a:srgbClr val="FFFFFF"/>
                    </a:gs>
                    <a:gs pos="100000">
                      <a:srgbClr val="FFFFFF"/>
                    </a:gs>
                  </a:gsLst>
                  <a:lin ang="5400000" scaled="0"/>
                </a:gradFill>
              </a:rPr>
              <a:t>Examples</a:t>
            </a:r>
          </a:p>
          <a:p>
            <a:pPr lvl="1">
              <a:buClr>
                <a:srgbClr val="FFFFFF"/>
              </a:buClr>
              <a:defRPr/>
            </a:pPr>
            <a:r>
              <a:rPr lang="en-US" dirty="0">
                <a:gradFill>
                  <a:gsLst>
                    <a:gs pos="1250">
                      <a:srgbClr val="FFFFFF"/>
                    </a:gs>
                    <a:gs pos="100000">
                      <a:srgbClr val="FFFFFF"/>
                    </a:gs>
                  </a:gsLst>
                  <a:lin ang="5400000" scaled="0"/>
                </a:gradFill>
              </a:rPr>
              <a:t>code analysis issues</a:t>
            </a:r>
          </a:p>
          <a:p>
            <a:pPr lvl="1">
              <a:buClr>
                <a:srgbClr val="FFFFFF"/>
              </a:buClr>
              <a:defRPr/>
            </a:pPr>
            <a:r>
              <a:rPr lang="en-US" dirty="0">
                <a:gradFill>
                  <a:gsLst>
                    <a:gs pos="1250">
                      <a:srgbClr val="FFFFFF"/>
                    </a:gs>
                    <a:gs pos="100000">
                      <a:srgbClr val="FFFFFF"/>
                    </a:gs>
                  </a:gsLst>
                  <a:lin ang="5400000" scaled="0"/>
                </a:gradFill>
              </a:rPr>
              <a:t>duplicate code</a:t>
            </a:r>
          </a:p>
          <a:p>
            <a:pPr lvl="1">
              <a:buClr>
                <a:srgbClr val="FFFFFF"/>
              </a:buClr>
              <a:defRPr/>
            </a:pPr>
            <a:r>
              <a:rPr lang="en-US" dirty="0">
                <a:gradFill>
                  <a:gsLst>
                    <a:gs pos="1250">
                      <a:srgbClr val="FFFFFF"/>
                    </a:gs>
                    <a:gs pos="100000">
                      <a:srgbClr val="FFFFFF"/>
                    </a:gs>
                  </a:gsLst>
                  <a:lin ang="5400000" scaled="0"/>
                </a:gradFill>
              </a:rPr>
              <a:t>code complexity</a:t>
            </a:r>
          </a:p>
          <a:p>
            <a:pPr lvl="1">
              <a:buClr>
                <a:srgbClr val="FFFFFF"/>
              </a:buClr>
              <a:defRPr/>
            </a:pPr>
            <a:r>
              <a:rPr lang="en-US" dirty="0">
                <a:gradFill>
                  <a:gsLst>
                    <a:gs pos="1250">
                      <a:srgbClr val="FFFFFF"/>
                    </a:gs>
                    <a:gs pos="100000">
                      <a:srgbClr val="FFFFFF"/>
                    </a:gs>
                  </a:gsLst>
                  <a:lin ang="5400000" scaled="0"/>
                </a:gradFill>
              </a:rPr>
              <a:t>not enough tests</a:t>
            </a:r>
          </a:p>
          <a:p>
            <a:pPr lvl="1">
              <a:buClr>
                <a:srgbClr val="FFFFFF"/>
              </a:buClr>
              <a:defRPr/>
            </a:pPr>
            <a:r>
              <a:rPr lang="en-US" dirty="0">
                <a:gradFill>
                  <a:gsLst>
                    <a:gs pos="1250">
                      <a:srgbClr val="FFFFFF"/>
                    </a:gs>
                    <a:gs pos="100000">
                      <a:srgbClr val="FFFFFF"/>
                    </a:gs>
                  </a:gsLst>
                  <a:lin ang="5400000" scaled="0"/>
                </a:gradFill>
              </a:rPr>
              <a:t>redundant &amp; flaky tests</a:t>
            </a:r>
          </a:p>
          <a:p>
            <a:pPr lvl="1">
              <a:buClr>
                <a:srgbClr val="FFFFFF"/>
              </a:buClr>
              <a:defRPr/>
            </a:pPr>
            <a:r>
              <a:rPr lang="en-US" dirty="0">
                <a:gradFill>
                  <a:gsLst>
                    <a:gs pos="1250">
                      <a:srgbClr val="FFFFFF"/>
                    </a:gs>
                    <a:gs pos="100000">
                      <a:srgbClr val="FFFFFF"/>
                    </a:gs>
                  </a:gsLst>
                  <a:lin ang="5400000" scaled="0"/>
                </a:gradFill>
              </a:rPr>
              <a:t>architectural spaghetti</a:t>
            </a:r>
          </a:p>
        </p:txBody>
      </p:sp>
      <p:graphicFrame>
        <p:nvGraphicFramePr>
          <p:cNvPr id="7" name="Chart 6"/>
          <p:cNvGraphicFramePr/>
          <p:nvPr>
            <p:extLst>
              <p:ext uri="{D42A27DB-BD31-4B8C-83A1-F6EECF244321}">
                <p14:modId xmlns:p14="http://schemas.microsoft.com/office/powerpoint/2010/main" val="478693904"/>
              </p:ext>
            </p:extLst>
          </p:nvPr>
        </p:nvGraphicFramePr>
        <p:xfrm>
          <a:off x="4730261" y="1478964"/>
          <a:ext cx="7288821" cy="45694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0946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Bent Arrow 75"/>
          <p:cNvSpPr/>
          <p:nvPr/>
        </p:nvSpPr>
        <p:spPr bwMode="auto">
          <a:xfrm rot="10800000" flipH="1" flipV="1">
            <a:off x="1612694" y="3769090"/>
            <a:ext cx="1378833" cy="1057710"/>
          </a:xfrm>
          <a:prstGeom prst="bentArrow">
            <a:avLst>
              <a:gd name="adj1" fmla="val 8047"/>
              <a:gd name="adj2" fmla="val 8417"/>
              <a:gd name="adj3" fmla="val 9692"/>
              <a:gd name="adj4" fmla="val 43750"/>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kern="0" dirty="0" err="1">
              <a:solidFill>
                <a:srgbClr val="D1281C">
                  <a:lumMod val="50000"/>
                </a:srgbClr>
              </a:solidFill>
              <a:latin typeface="Segoe UI Light"/>
              <a:ea typeface="Segoe UI" pitchFamily="34" charset="0"/>
              <a:cs typeface="Segoe UI" pitchFamily="34" charset="0"/>
            </a:endParaRPr>
          </a:p>
        </p:txBody>
      </p:sp>
      <p:sp>
        <p:nvSpPr>
          <p:cNvPr id="87" name="TextBox 86"/>
          <p:cNvSpPr txBox="1"/>
          <p:nvPr/>
        </p:nvSpPr>
        <p:spPr>
          <a:xfrm>
            <a:off x="128677" y="4258165"/>
            <a:ext cx="3265521" cy="669791"/>
          </a:xfrm>
          <a:prstGeom prst="rect">
            <a:avLst/>
          </a:prstGeom>
          <a:solidFill>
            <a:schemeClr val="tx1"/>
          </a:solidFill>
        </p:spPr>
        <p:txBody>
          <a:bodyPr wrap="square" lIns="179259" tIns="143407" rIns="179259" bIns="143407"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800"/>
              </a:spcAft>
              <a:defRPr/>
            </a:pPr>
            <a:r>
              <a:rPr lang="en-US" sz="1372" dirty="0">
                <a:latin typeface="Segoe UI"/>
              </a:rPr>
              <a:t>The agile methodologies are </a:t>
            </a:r>
            <a:br>
              <a:rPr lang="en-US" sz="1372" dirty="0">
                <a:latin typeface="Segoe UI"/>
              </a:rPr>
            </a:br>
            <a:r>
              <a:rPr lang="en-US" sz="1372" dirty="0">
                <a:latin typeface="Segoe UI"/>
              </a:rPr>
              <a:t>accelerating the construction process</a:t>
            </a:r>
          </a:p>
        </p:txBody>
      </p:sp>
      <p:sp>
        <p:nvSpPr>
          <p:cNvPr id="3" name="Title 2"/>
          <p:cNvSpPr>
            <a:spLocks noGrp="1"/>
          </p:cNvSpPr>
          <p:nvPr>
            <p:ph type="title"/>
          </p:nvPr>
        </p:nvSpPr>
        <p:spPr/>
        <p:txBody>
          <a:bodyPr/>
          <a:lstStyle/>
          <a:p>
            <a:r>
              <a:rPr lang="en-GB" sz="4400" dirty="0">
                <a:solidFill>
                  <a:schemeClr val="bg1">
                    <a:lumMod val="50000"/>
                  </a:schemeClr>
                </a:solidFill>
              </a:rPr>
              <a:t>Technical Debt Bottleneck</a:t>
            </a:r>
          </a:p>
        </p:txBody>
      </p:sp>
      <p:sp>
        <p:nvSpPr>
          <p:cNvPr id="46" name="Freeform 240"/>
          <p:cNvSpPr>
            <a:spLocks noEditPoints="1"/>
          </p:cNvSpPr>
          <p:nvPr/>
        </p:nvSpPr>
        <p:spPr bwMode="auto">
          <a:xfrm>
            <a:off x="3175856" y="2846110"/>
            <a:ext cx="1854536" cy="1790546"/>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rgbClr val="1B5C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996">
              <a:defRPr/>
            </a:pPr>
            <a:endParaRPr lang="en-US" dirty="0">
              <a:solidFill>
                <a:srgbClr val="000000"/>
              </a:solidFill>
              <a:latin typeface="Segoe UI"/>
            </a:endParaRPr>
          </a:p>
        </p:txBody>
      </p:sp>
      <p:sp>
        <p:nvSpPr>
          <p:cNvPr id="47" name="Bent Arrow 46"/>
          <p:cNvSpPr/>
          <p:nvPr/>
        </p:nvSpPr>
        <p:spPr bwMode="auto">
          <a:xfrm rot="10800000">
            <a:off x="8985907" y="2711381"/>
            <a:ext cx="1524604" cy="1057710"/>
          </a:xfrm>
          <a:prstGeom prst="bentArrow">
            <a:avLst>
              <a:gd name="adj1" fmla="val 8047"/>
              <a:gd name="adj2" fmla="val 8417"/>
              <a:gd name="adj3" fmla="val 9692"/>
              <a:gd name="adj4" fmla="val 43750"/>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kern="0" dirty="0" err="1">
              <a:solidFill>
                <a:srgbClr val="D1281C">
                  <a:lumMod val="50000"/>
                </a:srgbClr>
              </a:solidFill>
              <a:latin typeface="Segoe UI Light"/>
              <a:ea typeface="Segoe UI" pitchFamily="34" charset="0"/>
              <a:cs typeface="Segoe UI" pitchFamily="34" charset="0"/>
            </a:endParaRPr>
          </a:p>
        </p:txBody>
      </p:sp>
      <p:sp>
        <p:nvSpPr>
          <p:cNvPr id="48" name="Freeform 241"/>
          <p:cNvSpPr>
            <a:spLocks noEditPoints="1"/>
          </p:cNvSpPr>
          <p:nvPr/>
        </p:nvSpPr>
        <p:spPr bwMode="auto">
          <a:xfrm>
            <a:off x="6993766" y="2869946"/>
            <a:ext cx="1777513" cy="1758747"/>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rgbClr val="1B5C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996">
              <a:defRPr/>
            </a:pPr>
            <a:endParaRPr lang="en-US" dirty="0">
              <a:solidFill>
                <a:srgbClr val="000000"/>
              </a:solidFill>
              <a:latin typeface="Segoe UI"/>
            </a:endParaRPr>
          </a:p>
        </p:txBody>
      </p:sp>
      <p:sp>
        <p:nvSpPr>
          <p:cNvPr id="49" name="Freeform 239"/>
          <p:cNvSpPr>
            <a:spLocks noEditPoints="1"/>
          </p:cNvSpPr>
          <p:nvPr/>
        </p:nvSpPr>
        <p:spPr bwMode="auto">
          <a:xfrm>
            <a:off x="3186658" y="1896276"/>
            <a:ext cx="5581611" cy="3675390"/>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solidFill>
            <a:srgbClr val="2FA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996">
              <a:defRPr/>
            </a:pPr>
            <a:endParaRPr lang="en-US" dirty="0">
              <a:solidFill>
                <a:srgbClr val="000000"/>
              </a:solidFill>
              <a:latin typeface="Segoe UI"/>
            </a:endParaRPr>
          </a:p>
        </p:txBody>
      </p:sp>
      <p:grpSp>
        <p:nvGrpSpPr>
          <p:cNvPr id="50" name="Group 4"/>
          <p:cNvGrpSpPr/>
          <p:nvPr/>
        </p:nvGrpSpPr>
        <p:grpSpPr>
          <a:xfrm>
            <a:off x="8562569" y="3471316"/>
            <a:ext cx="372111" cy="232135"/>
            <a:chOff x="1473341" y="3711745"/>
            <a:chExt cx="480262" cy="353555"/>
          </a:xfrm>
          <a:solidFill>
            <a:srgbClr val="2FAFE9"/>
          </a:solidFill>
        </p:grpSpPr>
        <p:sp>
          <p:nvSpPr>
            <p:cNvPr id="51" name="Isosceles Triangle 236"/>
            <p:cNvSpPr/>
            <p:nvPr/>
          </p:nvSpPr>
          <p:spPr bwMode="auto">
            <a:xfrm>
              <a:off x="1521192" y="3711745"/>
              <a:ext cx="402336" cy="243838"/>
            </a:xfrm>
            <a:prstGeom prst="triangle">
              <a:avLst/>
            </a:prstGeom>
            <a:solidFill>
              <a:schemeClr val="tx1"/>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Isosceles Triangle 235"/>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8"/>
          <p:cNvGrpSpPr/>
          <p:nvPr/>
        </p:nvGrpSpPr>
        <p:grpSpPr>
          <a:xfrm rot="16200000">
            <a:off x="7727270" y="2812586"/>
            <a:ext cx="351355" cy="209927"/>
            <a:chOff x="1473341" y="3774232"/>
            <a:chExt cx="480262" cy="292167"/>
          </a:xfrm>
          <a:solidFill>
            <a:srgbClr val="2FAFE9"/>
          </a:solidFill>
        </p:grpSpPr>
        <p:sp>
          <p:nvSpPr>
            <p:cNvPr id="54" name="Isosceles Triangle 233"/>
            <p:cNvSpPr/>
            <p:nvPr/>
          </p:nvSpPr>
          <p:spPr bwMode="auto">
            <a:xfrm>
              <a:off x="1473341" y="3774232"/>
              <a:ext cx="480262" cy="291068"/>
            </a:xfrm>
            <a:prstGeom prst="triangle">
              <a:avLst/>
            </a:prstGeom>
            <a:solidFill>
              <a:srgbClr val="F2F2F2"/>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Isosceles Triangle 234"/>
            <p:cNvSpPr/>
            <p:nvPr/>
          </p:nvSpPr>
          <p:spPr bwMode="auto">
            <a:xfrm>
              <a:off x="1512304" y="3822559"/>
              <a:ext cx="402336" cy="243840"/>
            </a:xfrm>
            <a:prstGeom prst="triangle">
              <a:avLst/>
            </a:prstGeom>
            <a:solidFill>
              <a:srgbClr val="1B5CA9"/>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6" name="Group 10"/>
          <p:cNvGrpSpPr/>
          <p:nvPr/>
        </p:nvGrpSpPr>
        <p:grpSpPr>
          <a:xfrm rot="5400000">
            <a:off x="4137566" y="4489187"/>
            <a:ext cx="320024" cy="197910"/>
            <a:chOff x="1473341" y="3774232"/>
            <a:chExt cx="480262" cy="292168"/>
          </a:xfrm>
          <a:solidFill>
            <a:srgbClr val="2FAFE9"/>
          </a:solidFill>
        </p:grpSpPr>
        <p:sp>
          <p:nvSpPr>
            <p:cNvPr id="57" name="Isosceles Triangle 231"/>
            <p:cNvSpPr/>
            <p:nvPr/>
          </p:nvSpPr>
          <p:spPr bwMode="auto">
            <a:xfrm>
              <a:off x="1473341" y="3774232"/>
              <a:ext cx="480262" cy="291068"/>
            </a:xfrm>
            <a:prstGeom prst="triangle">
              <a:avLst/>
            </a:prstGeom>
            <a:solidFill>
              <a:srgbClr val="F2F2F2"/>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Isosceles Triangle 232"/>
            <p:cNvSpPr/>
            <p:nvPr/>
          </p:nvSpPr>
          <p:spPr bwMode="auto">
            <a:xfrm>
              <a:off x="1512304" y="3822560"/>
              <a:ext cx="402336" cy="243840"/>
            </a:xfrm>
            <a:prstGeom prst="triangle">
              <a:avLst/>
            </a:prstGeom>
            <a:solidFill>
              <a:srgbClr val="1B5CA9"/>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Box 61"/>
          <p:cNvSpPr txBox="1"/>
          <p:nvPr/>
        </p:nvSpPr>
        <p:spPr>
          <a:xfrm>
            <a:off x="7272954" y="3547637"/>
            <a:ext cx="1212110" cy="30776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gradFill>
                  <a:gsLst>
                    <a:gs pos="20354">
                      <a:srgbClr val="000000"/>
                    </a:gs>
                    <a:gs pos="54000">
                      <a:srgbClr val="000000"/>
                    </a:gs>
                  </a:gsLst>
                  <a:lin ang="5400000" scaled="0"/>
                </a:gradFill>
                <a:latin typeface="Segoe UI Light"/>
              </a:rPr>
              <a:t>Production</a:t>
            </a:r>
          </a:p>
        </p:txBody>
      </p:sp>
      <p:sp>
        <p:nvSpPr>
          <p:cNvPr id="60" name="TextBox 62"/>
          <p:cNvSpPr txBox="1"/>
          <p:nvPr/>
        </p:nvSpPr>
        <p:spPr>
          <a:xfrm>
            <a:off x="3215246" y="3547637"/>
            <a:ext cx="1892650" cy="30776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gradFill>
                  <a:gsLst>
                    <a:gs pos="20354">
                      <a:srgbClr val="000000"/>
                    </a:gs>
                    <a:gs pos="54000">
                      <a:srgbClr val="000000"/>
                    </a:gs>
                  </a:gsLst>
                  <a:lin ang="5400000" scaled="0"/>
                </a:gradFill>
                <a:latin typeface="Segoe UI Light"/>
              </a:rPr>
              <a:t>Development </a:t>
            </a:r>
          </a:p>
        </p:txBody>
      </p:sp>
      <p:sp>
        <p:nvSpPr>
          <p:cNvPr id="61" name="TextBox 93"/>
          <p:cNvSpPr txBox="1"/>
          <p:nvPr/>
        </p:nvSpPr>
        <p:spPr>
          <a:xfrm>
            <a:off x="5369134" y="3804141"/>
            <a:ext cx="1298051" cy="276959"/>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kern="0" dirty="0">
                <a:gradFill>
                  <a:gsLst>
                    <a:gs pos="20354">
                      <a:srgbClr val="000000"/>
                    </a:gs>
                    <a:gs pos="54000">
                      <a:srgbClr val="000000"/>
                    </a:gs>
                  </a:gsLst>
                  <a:lin ang="5400000" scaled="0"/>
                </a:gradFill>
                <a:latin typeface="Segoe UI Light"/>
              </a:rPr>
              <a:t>Collaboration</a:t>
            </a:r>
          </a:p>
        </p:txBody>
      </p:sp>
      <p:sp>
        <p:nvSpPr>
          <p:cNvPr id="62" name="Rectangle 17"/>
          <p:cNvSpPr/>
          <p:nvPr/>
        </p:nvSpPr>
        <p:spPr bwMode="auto">
          <a:xfrm>
            <a:off x="4515521" y="1601166"/>
            <a:ext cx="1499921" cy="748262"/>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17"/>
          <p:cNvSpPr/>
          <p:nvPr/>
        </p:nvSpPr>
        <p:spPr bwMode="auto">
          <a:xfrm>
            <a:off x="4515519" y="1578074"/>
            <a:ext cx="1417801" cy="941996"/>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12"/>
          <p:cNvSpPr>
            <a:spLocks/>
          </p:cNvSpPr>
          <p:nvPr/>
        </p:nvSpPr>
        <p:spPr bwMode="auto">
          <a:xfrm>
            <a:off x="4793432" y="1573670"/>
            <a:ext cx="899600" cy="22044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noFill/>
          <a:ln>
            <a:noFill/>
          </a:ln>
          <a:effectLst/>
          <a:extLst/>
        </p:spPr>
        <p:txBody>
          <a:bodyPr vert="horz" wrap="square" lIns="89617" tIns="0" rIns="89617" bIns="0" numCol="1" anchor="ctr" anchorCtr="0" compatLnSpc="1">
            <a:prstTxWarp prst="textNoShape">
              <a:avLst/>
            </a:prstTxWarp>
          </a:bodyPr>
          <a:lstStyle/>
          <a:p>
            <a:pPr algn="ctr" defTabSz="914165">
              <a:lnSpc>
                <a:spcPct val="90000"/>
              </a:lnSpc>
              <a:defRPr/>
            </a:pPr>
            <a:r>
              <a:rPr lang="en-US" sz="980" b="1" kern="0" dirty="0">
                <a:gradFill>
                  <a:gsLst>
                    <a:gs pos="0">
                      <a:srgbClr val="3F3F3F"/>
                    </a:gs>
                    <a:gs pos="100000">
                      <a:srgbClr val="3F3F3F"/>
                    </a:gs>
                  </a:gsLst>
                  <a:lin ang="5400000" scaled="1"/>
                </a:gradFill>
                <a:latin typeface="Segoe UI"/>
              </a:rPr>
              <a:t>Backlog</a:t>
            </a:r>
          </a:p>
        </p:txBody>
      </p:sp>
      <p:grpSp>
        <p:nvGrpSpPr>
          <p:cNvPr id="65" name="Group 22"/>
          <p:cNvGrpSpPr/>
          <p:nvPr/>
        </p:nvGrpSpPr>
        <p:grpSpPr>
          <a:xfrm rot="16200000">
            <a:off x="5907914" y="1810483"/>
            <a:ext cx="329197" cy="275441"/>
            <a:chOff x="1473341" y="3774232"/>
            <a:chExt cx="480262" cy="292168"/>
          </a:xfrm>
          <a:solidFill>
            <a:srgbClr val="2FAFE9"/>
          </a:solidFill>
        </p:grpSpPr>
        <p:sp>
          <p:nvSpPr>
            <p:cNvPr id="66" name="Isosceles Triangle 24"/>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sosceles Triangle 25"/>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8" name="TextBox 23"/>
          <p:cNvSpPr txBox="1"/>
          <p:nvPr/>
        </p:nvSpPr>
        <p:spPr>
          <a:xfrm>
            <a:off x="4795982" y="1427110"/>
            <a:ext cx="917751" cy="180910"/>
          </a:xfrm>
          <a:prstGeom prst="rect">
            <a:avLst/>
          </a:prstGeom>
          <a:noFill/>
        </p:spPr>
        <p:txBody>
          <a:bodyPr wrap="none" lIns="0" tIns="0" rIns="0" bIns="0" rtlCol="0" anchor="ctr">
            <a:spAutoFit/>
          </a:bodyPr>
          <a:lstStyle/>
          <a:p>
            <a:pPr algn="ctr" defTabSz="914165">
              <a:defRPr/>
            </a:pPr>
            <a:r>
              <a:rPr lang="en-US" sz="1175" kern="0" dirty="0">
                <a:gradFill>
                  <a:gsLst>
                    <a:gs pos="0">
                      <a:srgbClr val="3F3F3F"/>
                    </a:gs>
                    <a:gs pos="100000">
                      <a:srgbClr val="3F3F3F"/>
                    </a:gs>
                  </a:gsLst>
                  <a:lin ang="5400000" scaled="1"/>
                </a:gradFill>
                <a:latin typeface="Segoe UI"/>
              </a:rPr>
              <a:t>Requirements</a:t>
            </a: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0991" y="2742188"/>
            <a:ext cx="1703885" cy="1316639"/>
          </a:xfrm>
          <a:prstGeom prst="rect">
            <a:avLst/>
          </a:prstGeom>
        </p:spPr>
      </p:pic>
      <p:sp>
        <p:nvSpPr>
          <p:cNvPr id="70" name="Arrow"/>
          <p:cNvSpPr/>
          <p:nvPr/>
        </p:nvSpPr>
        <p:spPr bwMode="auto">
          <a:xfrm>
            <a:off x="5040173" y="4025787"/>
            <a:ext cx="1955559" cy="413409"/>
          </a:xfrm>
          <a:prstGeom prst="leftRightArrow">
            <a:avLst/>
          </a:prstGeom>
          <a:solidFill>
            <a:srgbClr val="D52D1A"/>
          </a:solidFill>
          <a:ln>
            <a:noFill/>
          </a:ln>
        </p:spPr>
        <p:txBody>
          <a:bodyPr vert="horz" wrap="square" lIns="89630" tIns="44815" rIns="89630" bIns="44815" numCol="1" anchor="t" anchorCtr="0" compatLnSpc="1">
            <a:prstTxWarp prst="textNoShape">
              <a:avLst/>
            </a:prstTxWarp>
          </a:bodyPr>
          <a:lstStyle/>
          <a:p>
            <a:pPr defTabSz="914039">
              <a:defRPr/>
            </a:pPr>
            <a:endParaRPr lang="en-US" sz="1766" kern="0" dirty="0" err="1">
              <a:solidFill>
                <a:srgbClr val="000000"/>
              </a:solidFill>
              <a:latin typeface="Segoe UI"/>
            </a:endParaRPr>
          </a:p>
        </p:txBody>
      </p:sp>
      <p:sp>
        <p:nvSpPr>
          <p:cNvPr id="71" name="Rectangle 70"/>
          <p:cNvSpPr/>
          <p:nvPr/>
        </p:nvSpPr>
        <p:spPr bwMode="auto">
          <a:xfrm>
            <a:off x="5124412" y="5180705"/>
            <a:ext cx="1718668" cy="712775"/>
          </a:xfrm>
          <a:prstGeom prst="rect">
            <a:avLst/>
          </a:prstGeom>
          <a:solidFill>
            <a:schemeClr val="tx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687" y="5207900"/>
            <a:ext cx="743116" cy="574226"/>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0952" y="5180705"/>
            <a:ext cx="922416" cy="712775"/>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022066" y="5230634"/>
            <a:ext cx="743116" cy="574226"/>
          </a:xfrm>
          <a:prstGeom prst="rect">
            <a:avLst/>
          </a:prstGeom>
        </p:spPr>
      </p:pic>
      <p:sp>
        <p:nvSpPr>
          <p:cNvPr id="75" name="Bent Arrow 74"/>
          <p:cNvSpPr/>
          <p:nvPr/>
        </p:nvSpPr>
        <p:spPr bwMode="auto">
          <a:xfrm rot="10800000">
            <a:off x="7350555" y="1028856"/>
            <a:ext cx="1743633" cy="1057710"/>
          </a:xfrm>
          <a:prstGeom prst="bentArrow">
            <a:avLst>
              <a:gd name="adj1" fmla="val 8047"/>
              <a:gd name="adj2" fmla="val 8417"/>
              <a:gd name="adj3" fmla="val 9692"/>
              <a:gd name="adj4" fmla="val 43750"/>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kern="0" dirty="0" err="1">
              <a:solidFill>
                <a:srgbClr val="D1281C">
                  <a:lumMod val="50000"/>
                </a:srgbClr>
              </a:solidFill>
              <a:latin typeface="Segoe UI"/>
              <a:ea typeface="Segoe UI" pitchFamily="34" charset="0"/>
              <a:cs typeface="Segoe UI" pitchFamily="34" charset="0"/>
            </a:endParaRPr>
          </a:p>
        </p:txBody>
      </p:sp>
      <p:grpSp>
        <p:nvGrpSpPr>
          <p:cNvPr id="78" name="Group 3"/>
          <p:cNvGrpSpPr/>
          <p:nvPr/>
        </p:nvGrpSpPr>
        <p:grpSpPr>
          <a:xfrm rot="10800000">
            <a:off x="3046310" y="3793971"/>
            <a:ext cx="380778" cy="198388"/>
            <a:chOff x="1473341" y="3774232"/>
            <a:chExt cx="480262" cy="292168"/>
          </a:xfrm>
          <a:solidFill>
            <a:srgbClr val="FFFFFF"/>
          </a:solidFill>
        </p:grpSpPr>
        <p:sp>
          <p:nvSpPr>
            <p:cNvPr id="79" name="Isosceles Triangle 237"/>
            <p:cNvSpPr/>
            <p:nvPr/>
          </p:nvSpPr>
          <p:spPr bwMode="auto">
            <a:xfrm>
              <a:off x="1473341" y="3774232"/>
              <a:ext cx="480262" cy="291068"/>
            </a:xfrm>
            <a:prstGeom prst="triangle">
              <a:avLst/>
            </a:prstGeom>
            <a:solidFill>
              <a:schemeClr val="tx1"/>
            </a:solid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Isosceles Triangle 238"/>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1" name="Group 3"/>
          <p:cNvGrpSpPr/>
          <p:nvPr/>
        </p:nvGrpSpPr>
        <p:grpSpPr>
          <a:xfrm rot="10800000">
            <a:off x="3044312" y="3751186"/>
            <a:ext cx="380778" cy="198388"/>
            <a:chOff x="1473341" y="3774232"/>
            <a:chExt cx="480262" cy="292168"/>
          </a:xfrm>
          <a:solidFill>
            <a:srgbClr val="2FAFE9"/>
          </a:solidFill>
        </p:grpSpPr>
        <p:sp>
          <p:nvSpPr>
            <p:cNvPr id="82" name="Isosceles Triangle 237"/>
            <p:cNvSpPr/>
            <p:nvPr/>
          </p:nvSpPr>
          <p:spPr bwMode="auto">
            <a:xfrm>
              <a:off x="1473341" y="3774232"/>
              <a:ext cx="480262" cy="291068"/>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Isosceles Triangle 238"/>
            <p:cNvSpPr/>
            <p:nvPr/>
          </p:nvSpPr>
          <p:spPr bwMode="auto">
            <a:xfrm>
              <a:off x="1512304" y="3822560"/>
              <a:ext cx="402336" cy="243840"/>
            </a:xfrm>
            <a:prstGeom prst="triangle">
              <a:avLst/>
            </a:prstGeom>
            <a:grpFill/>
            <a:ln w="9525" cap="flat" cmpd="sng" algn="ctr">
              <a:noFill/>
              <a:prstDash val="solid"/>
              <a:headEnd type="none" w="med" len="med"/>
              <a:tailEnd type="none" w="med" len="med"/>
            </a:ln>
            <a:effectLst/>
          </p:spPr>
          <p:txBody>
            <a:bodyPr rot="0" spcFirstLastPara="0" vert="horz" wrap="square" lIns="182829" tIns="146263" rIns="182829"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3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Freeform 31"/>
          <p:cNvSpPr>
            <a:spLocks noEditPoints="1"/>
          </p:cNvSpPr>
          <p:nvPr/>
        </p:nvSpPr>
        <p:spPr bwMode="auto">
          <a:xfrm>
            <a:off x="4603257" y="1690365"/>
            <a:ext cx="1294595" cy="638136"/>
          </a:xfrm>
          <a:custGeom>
            <a:avLst/>
            <a:gdLst>
              <a:gd name="T0" fmla="*/ 176 w 266"/>
              <a:gd name="T1" fmla="*/ 42 h 116"/>
              <a:gd name="T2" fmla="*/ 176 w 266"/>
              <a:gd name="T3" fmla="*/ 100 h 116"/>
              <a:gd name="T4" fmla="*/ 176 w 266"/>
              <a:gd name="T5" fmla="*/ 100 h 116"/>
              <a:gd name="T6" fmla="*/ 133 w 266"/>
              <a:gd name="T7" fmla="*/ 116 h 116"/>
              <a:gd name="T8" fmla="*/ 89 w 266"/>
              <a:gd name="T9" fmla="*/ 100 h 116"/>
              <a:gd name="T10" fmla="*/ 89 w 266"/>
              <a:gd name="T11" fmla="*/ 100 h 116"/>
              <a:gd name="T12" fmla="*/ 89 w 266"/>
              <a:gd name="T13" fmla="*/ 100 h 116"/>
              <a:gd name="T14" fmla="*/ 89 w 266"/>
              <a:gd name="T15" fmla="*/ 99 h 116"/>
              <a:gd name="T16" fmla="*/ 89 w 266"/>
              <a:gd name="T17" fmla="*/ 99 h 116"/>
              <a:gd name="T18" fmla="*/ 89 w 266"/>
              <a:gd name="T19" fmla="*/ 42 h 116"/>
              <a:gd name="T20" fmla="*/ 133 w 266"/>
              <a:gd name="T21" fmla="*/ 54 h 116"/>
              <a:gd name="T22" fmla="*/ 176 w 266"/>
              <a:gd name="T23" fmla="*/ 42 h 116"/>
              <a:gd name="T24" fmla="*/ 133 w 266"/>
              <a:gd name="T25" fmla="*/ 51 h 116"/>
              <a:gd name="T26" fmla="*/ 176 w 266"/>
              <a:gd name="T27" fmla="*/ 35 h 116"/>
              <a:gd name="T28" fmla="*/ 133 w 266"/>
              <a:gd name="T29" fmla="*/ 19 h 116"/>
              <a:gd name="T30" fmla="*/ 89 w 266"/>
              <a:gd name="T31" fmla="*/ 35 h 116"/>
              <a:gd name="T32" fmla="*/ 133 w 266"/>
              <a:gd name="T33" fmla="*/ 51 h 116"/>
              <a:gd name="T34" fmla="*/ 222 w 266"/>
              <a:gd name="T35" fmla="*/ 36 h 116"/>
              <a:gd name="T36" fmla="*/ 179 w 266"/>
              <a:gd name="T37" fmla="*/ 24 h 116"/>
              <a:gd name="T38" fmla="*/ 179 w 266"/>
              <a:gd name="T39" fmla="*/ 80 h 116"/>
              <a:gd name="T40" fmla="*/ 178 w 266"/>
              <a:gd name="T41" fmla="*/ 81 h 116"/>
              <a:gd name="T42" fmla="*/ 179 w 266"/>
              <a:gd name="T43" fmla="*/ 81 h 116"/>
              <a:gd name="T44" fmla="*/ 179 w 266"/>
              <a:gd name="T45" fmla="*/ 82 h 116"/>
              <a:gd name="T46" fmla="*/ 179 w 266"/>
              <a:gd name="T47" fmla="*/ 82 h 116"/>
              <a:gd name="T48" fmla="*/ 222 w 266"/>
              <a:gd name="T49" fmla="*/ 97 h 116"/>
              <a:gd name="T50" fmla="*/ 266 w 266"/>
              <a:gd name="T51" fmla="*/ 82 h 116"/>
              <a:gd name="T52" fmla="*/ 266 w 266"/>
              <a:gd name="T53" fmla="*/ 82 h 116"/>
              <a:gd name="T54" fmla="*/ 266 w 266"/>
              <a:gd name="T55" fmla="*/ 23 h 116"/>
              <a:gd name="T56" fmla="*/ 222 w 266"/>
              <a:gd name="T57" fmla="*/ 36 h 116"/>
              <a:gd name="T58" fmla="*/ 222 w 266"/>
              <a:gd name="T59" fmla="*/ 33 h 116"/>
              <a:gd name="T60" fmla="*/ 266 w 266"/>
              <a:gd name="T61" fmla="*/ 16 h 116"/>
              <a:gd name="T62" fmla="*/ 222 w 266"/>
              <a:gd name="T63" fmla="*/ 0 h 116"/>
              <a:gd name="T64" fmla="*/ 178 w 266"/>
              <a:gd name="T65" fmla="*/ 16 h 116"/>
              <a:gd name="T66" fmla="*/ 222 w 266"/>
              <a:gd name="T67" fmla="*/ 33 h 116"/>
              <a:gd name="T68" fmla="*/ 43 w 266"/>
              <a:gd name="T69" fmla="*/ 36 h 116"/>
              <a:gd name="T70" fmla="*/ 0 w 266"/>
              <a:gd name="T71" fmla="*/ 24 h 116"/>
              <a:gd name="T72" fmla="*/ 0 w 266"/>
              <a:gd name="T73" fmla="*/ 81 h 116"/>
              <a:gd name="T74" fmla="*/ 0 w 266"/>
              <a:gd name="T75" fmla="*/ 81 h 116"/>
              <a:gd name="T76" fmla="*/ 0 w 266"/>
              <a:gd name="T77" fmla="*/ 82 h 116"/>
              <a:gd name="T78" fmla="*/ 0 w 266"/>
              <a:gd name="T79" fmla="*/ 82 h 116"/>
              <a:gd name="T80" fmla="*/ 0 w 266"/>
              <a:gd name="T81" fmla="*/ 82 h 116"/>
              <a:gd name="T82" fmla="*/ 43 w 266"/>
              <a:gd name="T83" fmla="*/ 98 h 116"/>
              <a:gd name="T84" fmla="*/ 87 w 266"/>
              <a:gd name="T85" fmla="*/ 82 h 116"/>
              <a:gd name="T86" fmla="*/ 87 w 266"/>
              <a:gd name="T87" fmla="*/ 82 h 116"/>
              <a:gd name="T88" fmla="*/ 87 w 266"/>
              <a:gd name="T89" fmla="*/ 24 h 116"/>
              <a:gd name="T90" fmla="*/ 43 w 266"/>
              <a:gd name="T91" fmla="*/ 36 h 116"/>
              <a:gd name="T92" fmla="*/ 43 w 266"/>
              <a:gd name="T93" fmla="*/ 33 h 116"/>
              <a:gd name="T94" fmla="*/ 87 w 266"/>
              <a:gd name="T95" fmla="*/ 17 h 116"/>
              <a:gd name="T96" fmla="*/ 43 w 266"/>
              <a:gd name="T97" fmla="*/ 1 h 116"/>
              <a:gd name="T98" fmla="*/ 0 w 266"/>
              <a:gd name="T99" fmla="*/ 17 h 116"/>
              <a:gd name="T100" fmla="*/ 43 w 266"/>
              <a:gd name="T101"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116">
                <a:moveTo>
                  <a:pt x="176" y="42"/>
                </a:moveTo>
                <a:cubicBezTo>
                  <a:pt x="176" y="100"/>
                  <a:pt x="176" y="100"/>
                  <a:pt x="176" y="100"/>
                </a:cubicBezTo>
                <a:cubicBezTo>
                  <a:pt x="176" y="100"/>
                  <a:pt x="176" y="100"/>
                  <a:pt x="176" y="100"/>
                </a:cubicBezTo>
                <a:cubicBezTo>
                  <a:pt x="175" y="109"/>
                  <a:pt x="156" y="116"/>
                  <a:pt x="133" y="116"/>
                </a:cubicBezTo>
                <a:cubicBezTo>
                  <a:pt x="110" y="116"/>
                  <a:pt x="91" y="109"/>
                  <a:pt x="89" y="100"/>
                </a:cubicBezTo>
                <a:cubicBezTo>
                  <a:pt x="89" y="100"/>
                  <a:pt x="89" y="100"/>
                  <a:pt x="89" y="100"/>
                </a:cubicBezTo>
                <a:cubicBezTo>
                  <a:pt x="89" y="100"/>
                  <a:pt x="89" y="100"/>
                  <a:pt x="89" y="100"/>
                </a:cubicBezTo>
                <a:cubicBezTo>
                  <a:pt x="89" y="100"/>
                  <a:pt x="89" y="100"/>
                  <a:pt x="89" y="99"/>
                </a:cubicBezTo>
                <a:cubicBezTo>
                  <a:pt x="89" y="99"/>
                  <a:pt x="89" y="99"/>
                  <a:pt x="89" y="99"/>
                </a:cubicBezTo>
                <a:cubicBezTo>
                  <a:pt x="89" y="42"/>
                  <a:pt x="89" y="42"/>
                  <a:pt x="89" y="42"/>
                </a:cubicBezTo>
                <a:cubicBezTo>
                  <a:pt x="96" y="50"/>
                  <a:pt x="115" y="54"/>
                  <a:pt x="133" y="54"/>
                </a:cubicBezTo>
                <a:cubicBezTo>
                  <a:pt x="151" y="54"/>
                  <a:pt x="170" y="50"/>
                  <a:pt x="176" y="42"/>
                </a:cubicBezTo>
                <a:close/>
                <a:moveTo>
                  <a:pt x="133" y="51"/>
                </a:moveTo>
                <a:cubicBezTo>
                  <a:pt x="157" y="51"/>
                  <a:pt x="176" y="44"/>
                  <a:pt x="176" y="35"/>
                </a:cubicBezTo>
                <a:cubicBezTo>
                  <a:pt x="176" y="26"/>
                  <a:pt x="157" y="19"/>
                  <a:pt x="133" y="19"/>
                </a:cubicBezTo>
                <a:cubicBezTo>
                  <a:pt x="109" y="19"/>
                  <a:pt x="89" y="26"/>
                  <a:pt x="89" y="35"/>
                </a:cubicBezTo>
                <a:cubicBezTo>
                  <a:pt x="89" y="44"/>
                  <a:pt x="109" y="51"/>
                  <a:pt x="133" y="51"/>
                </a:cubicBezTo>
                <a:close/>
                <a:moveTo>
                  <a:pt x="222" y="36"/>
                </a:moveTo>
                <a:cubicBezTo>
                  <a:pt x="204" y="36"/>
                  <a:pt x="186" y="31"/>
                  <a:pt x="179" y="24"/>
                </a:cubicBezTo>
                <a:cubicBezTo>
                  <a:pt x="179" y="80"/>
                  <a:pt x="179" y="80"/>
                  <a:pt x="179" y="80"/>
                </a:cubicBezTo>
                <a:cubicBezTo>
                  <a:pt x="179" y="80"/>
                  <a:pt x="178" y="80"/>
                  <a:pt x="178" y="81"/>
                </a:cubicBezTo>
                <a:cubicBezTo>
                  <a:pt x="178" y="81"/>
                  <a:pt x="179" y="81"/>
                  <a:pt x="179" y="81"/>
                </a:cubicBezTo>
                <a:cubicBezTo>
                  <a:pt x="179" y="82"/>
                  <a:pt x="179" y="82"/>
                  <a:pt x="179" y="82"/>
                </a:cubicBezTo>
                <a:cubicBezTo>
                  <a:pt x="179" y="82"/>
                  <a:pt x="179" y="82"/>
                  <a:pt x="179" y="82"/>
                </a:cubicBezTo>
                <a:cubicBezTo>
                  <a:pt x="180" y="90"/>
                  <a:pt x="199" y="97"/>
                  <a:pt x="222" y="97"/>
                </a:cubicBezTo>
                <a:cubicBezTo>
                  <a:pt x="245" y="97"/>
                  <a:pt x="264" y="90"/>
                  <a:pt x="266" y="82"/>
                </a:cubicBezTo>
                <a:cubicBezTo>
                  <a:pt x="266" y="82"/>
                  <a:pt x="266" y="82"/>
                  <a:pt x="266" y="82"/>
                </a:cubicBezTo>
                <a:cubicBezTo>
                  <a:pt x="266" y="23"/>
                  <a:pt x="266" y="23"/>
                  <a:pt x="266" y="23"/>
                </a:cubicBezTo>
                <a:cubicBezTo>
                  <a:pt x="259" y="31"/>
                  <a:pt x="240" y="36"/>
                  <a:pt x="222" y="36"/>
                </a:cubicBezTo>
                <a:close/>
                <a:moveTo>
                  <a:pt x="222" y="33"/>
                </a:moveTo>
                <a:cubicBezTo>
                  <a:pt x="246" y="33"/>
                  <a:pt x="266" y="25"/>
                  <a:pt x="266" y="16"/>
                </a:cubicBezTo>
                <a:cubicBezTo>
                  <a:pt x="266" y="8"/>
                  <a:pt x="246" y="0"/>
                  <a:pt x="222" y="0"/>
                </a:cubicBezTo>
                <a:cubicBezTo>
                  <a:pt x="198" y="0"/>
                  <a:pt x="178" y="8"/>
                  <a:pt x="178" y="16"/>
                </a:cubicBezTo>
                <a:cubicBezTo>
                  <a:pt x="178" y="25"/>
                  <a:pt x="198" y="33"/>
                  <a:pt x="222" y="33"/>
                </a:cubicBezTo>
                <a:close/>
                <a:moveTo>
                  <a:pt x="43" y="36"/>
                </a:moveTo>
                <a:cubicBezTo>
                  <a:pt x="26" y="36"/>
                  <a:pt x="7" y="32"/>
                  <a:pt x="0" y="24"/>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1" y="91"/>
                  <a:pt x="20" y="98"/>
                  <a:pt x="43" y="98"/>
                </a:cubicBezTo>
                <a:cubicBezTo>
                  <a:pt x="67" y="98"/>
                  <a:pt x="85" y="91"/>
                  <a:pt x="87" y="82"/>
                </a:cubicBezTo>
                <a:cubicBezTo>
                  <a:pt x="87" y="82"/>
                  <a:pt x="87" y="82"/>
                  <a:pt x="87" y="82"/>
                </a:cubicBezTo>
                <a:cubicBezTo>
                  <a:pt x="87" y="24"/>
                  <a:pt x="87" y="24"/>
                  <a:pt x="87" y="24"/>
                </a:cubicBezTo>
                <a:cubicBezTo>
                  <a:pt x="80" y="32"/>
                  <a:pt x="61" y="36"/>
                  <a:pt x="43" y="36"/>
                </a:cubicBezTo>
                <a:close/>
                <a:moveTo>
                  <a:pt x="43" y="33"/>
                </a:moveTo>
                <a:cubicBezTo>
                  <a:pt x="68" y="33"/>
                  <a:pt x="87" y="26"/>
                  <a:pt x="87" y="17"/>
                </a:cubicBezTo>
                <a:cubicBezTo>
                  <a:pt x="87" y="8"/>
                  <a:pt x="68" y="1"/>
                  <a:pt x="43" y="1"/>
                </a:cubicBezTo>
                <a:cubicBezTo>
                  <a:pt x="19" y="1"/>
                  <a:pt x="0" y="8"/>
                  <a:pt x="0" y="17"/>
                </a:cubicBezTo>
                <a:cubicBezTo>
                  <a:pt x="0" y="26"/>
                  <a:pt x="19" y="33"/>
                  <a:pt x="43" y="33"/>
                </a:cubicBezTo>
                <a:close/>
              </a:path>
            </a:pathLst>
          </a:custGeom>
          <a:solidFill>
            <a:srgbClr val="541868"/>
          </a:solidFill>
          <a:ln>
            <a:noFill/>
          </a:ln>
          <a:extLst/>
        </p:spPr>
        <p:txBody>
          <a:bodyPr vert="horz" wrap="square" lIns="89630" tIns="44815" rIns="89630" bIns="44815" numCol="1" anchor="t" anchorCtr="0" compatLnSpc="1">
            <a:prstTxWarp prst="textNoShape">
              <a:avLst/>
            </a:prstTxWarp>
          </a:bodyPr>
          <a:lstStyle/>
          <a:p>
            <a:pPr defTabSz="914039">
              <a:defRPr/>
            </a:pPr>
            <a:endParaRPr lang="en-US" sz="1766" kern="0">
              <a:solidFill>
                <a:srgbClr val="FFFFFF"/>
              </a:solidFill>
              <a:latin typeface="Segoe UI"/>
            </a:endParaRPr>
          </a:p>
        </p:txBody>
      </p:sp>
      <p:sp>
        <p:nvSpPr>
          <p:cNvPr id="86" name="TextBox 85"/>
          <p:cNvSpPr txBox="1"/>
          <p:nvPr/>
        </p:nvSpPr>
        <p:spPr>
          <a:xfrm>
            <a:off x="8768270" y="2534661"/>
            <a:ext cx="3380944" cy="712811"/>
          </a:xfrm>
          <a:prstGeom prst="rect">
            <a:avLst/>
          </a:prstGeom>
          <a:solidFill>
            <a:schemeClr val="tx1"/>
          </a:solidFill>
        </p:spPr>
        <p:txBody>
          <a:bodyPr wrap="square" lIns="70585" tIns="70585" rIns="70585" bIns="70585"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800"/>
              </a:spcAft>
              <a:defRPr/>
            </a:pPr>
            <a:r>
              <a:rPr lang="en-US" sz="1372" dirty="0">
                <a:latin typeface="Segoe UI"/>
              </a:rPr>
              <a:t>Availability and performance issues are hard to troubleshoot in this fast-changing world with distributed applications</a:t>
            </a:r>
          </a:p>
        </p:txBody>
      </p:sp>
      <p:sp>
        <p:nvSpPr>
          <p:cNvPr id="91" name="TextBox 90"/>
          <p:cNvSpPr txBox="1"/>
          <p:nvPr/>
        </p:nvSpPr>
        <p:spPr>
          <a:xfrm>
            <a:off x="7797985" y="1030530"/>
            <a:ext cx="2712525" cy="522723"/>
          </a:xfrm>
          <a:prstGeom prst="rect">
            <a:avLst/>
          </a:prstGeom>
          <a:solidFill>
            <a:schemeClr val="tx1"/>
          </a:solidFill>
        </p:spPr>
        <p:txBody>
          <a:bodyPr wrap="square" lIns="70585" tIns="70585" rIns="70585" bIns="70585"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0"/>
              </a:spcAft>
              <a:defRPr/>
            </a:pPr>
            <a:r>
              <a:rPr lang="en-US" sz="1372" dirty="0">
                <a:latin typeface="Segoe UI"/>
              </a:rPr>
              <a:t>Usage should determine the next set of priorities and learnings</a:t>
            </a:r>
          </a:p>
        </p:txBody>
      </p:sp>
      <p:sp>
        <p:nvSpPr>
          <p:cNvPr id="88" name="Bent Arrow 87"/>
          <p:cNvSpPr/>
          <p:nvPr/>
        </p:nvSpPr>
        <p:spPr bwMode="auto">
          <a:xfrm rot="10800000">
            <a:off x="6884773" y="4659237"/>
            <a:ext cx="2826605" cy="1057710"/>
          </a:xfrm>
          <a:prstGeom prst="bentArrow">
            <a:avLst>
              <a:gd name="adj1" fmla="val 8047"/>
              <a:gd name="adj2" fmla="val 8417"/>
              <a:gd name="adj3" fmla="val 9692"/>
              <a:gd name="adj4" fmla="val 43750"/>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kern="0" dirty="0" err="1">
              <a:solidFill>
                <a:srgbClr val="D1281C">
                  <a:lumMod val="50000"/>
                </a:srgbClr>
              </a:solidFill>
              <a:latin typeface="Segoe UI Light"/>
              <a:ea typeface="Segoe UI" pitchFamily="34" charset="0"/>
              <a:cs typeface="Segoe UI" pitchFamily="34" charset="0"/>
            </a:endParaRPr>
          </a:p>
        </p:txBody>
      </p:sp>
      <p:sp>
        <p:nvSpPr>
          <p:cNvPr id="85" name="TextBox 84"/>
          <p:cNvSpPr txBox="1"/>
          <p:nvPr/>
        </p:nvSpPr>
        <p:spPr>
          <a:xfrm>
            <a:off x="8555425" y="4511250"/>
            <a:ext cx="2905603" cy="712811"/>
          </a:xfrm>
          <a:prstGeom prst="rect">
            <a:avLst/>
          </a:prstGeom>
          <a:solidFill>
            <a:schemeClr val="tx1"/>
          </a:solidFill>
        </p:spPr>
        <p:txBody>
          <a:bodyPr wrap="square" lIns="70585" tIns="70585" rIns="70585" bIns="70585" rtlCol="0">
            <a:spAutoFit/>
          </a:bodyPr>
          <a:lstStyle/>
          <a:p>
            <a:pPr defTabSz="914307">
              <a:lnSpc>
                <a:spcPct val="90000"/>
              </a:lnSpc>
              <a:spcAft>
                <a:spcPts val="588"/>
              </a:spcAft>
              <a:defRPr/>
            </a:pPr>
            <a:r>
              <a:rPr lang="en-US" sz="1372" kern="0" dirty="0">
                <a:gradFill>
                  <a:gsLst>
                    <a:gs pos="0">
                      <a:srgbClr val="3F3F3F"/>
                    </a:gs>
                    <a:gs pos="100000">
                      <a:srgbClr val="3F3F3F"/>
                    </a:gs>
                  </a:gsLst>
                  <a:lin ang="5400000" scaled="1"/>
                </a:gradFill>
                <a:latin typeface="Segoe UI"/>
              </a:rPr>
              <a:t>An automated release pipeline is needed to deliver at the pace of development with full traceability </a:t>
            </a:r>
          </a:p>
        </p:txBody>
      </p:sp>
      <p:grpSp>
        <p:nvGrpSpPr>
          <p:cNvPr id="15" name="Group 14"/>
          <p:cNvGrpSpPr/>
          <p:nvPr/>
        </p:nvGrpSpPr>
        <p:grpSpPr>
          <a:xfrm>
            <a:off x="723627" y="4729914"/>
            <a:ext cx="2677202" cy="876138"/>
            <a:chOff x="738136" y="4502504"/>
            <a:chExt cx="2730885" cy="893706"/>
          </a:xfrm>
        </p:grpSpPr>
        <p:sp>
          <p:nvSpPr>
            <p:cNvPr id="92" name="TextBox 91"/>
            <p:cNvSpPr txBox="1"/>
            <p:nvPr/>
          </p:nvSpPr>
          <p:spPr>
            <a:xfrm>
              <a:off x="1409036" y="4502504"/>
              <a:ext cx="2059985" cy="738621"/>
            </a:xfrm>
            <a:prstGeom prst="rect">
              <a:avLst/>
            </a:prstGeom>
            <a:noFill/>
          </p:spPr>
          <p:txBody>
            <a:bodyPr wrap="square" lIns="179259" tIns="143407" rIns="179259" bIns="143407"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800"/>
                </a:spcAft>
                <a:defRPr/>
              </a:pPr>
              <a:r>
                <a:rPr lang="en-US" sz="1568" dirty="0">
                  <a:solidFill>
                    <a:srgbClr val="FF0000"/>
                  </a:solidFill>
                  <a:latin typeface="Segoe UI"/>
                </a:rPr>
                <a:t>… but technical debt slows it down</a:t>
              </a:r>
            </a:p>
          </p:txBody>
        </p:sp>
        <p:sp>
          <p:nvSpPr>
            <p:cNvPr id="8" name="Pie 7"/>
            <p:cNvSpPr>
              <a:spLocks noChangeAspect="1"/>
            </p:cNvSpPr>
            <p:nvPr/>
          </p:nvSpPr>
          <p:spPr bwMode="auto">
            <a:xfrm>
              <a:off x="738136" y="4675787"/>
              <a:ext cx="720000" cy="720000"/>
            </a:xfrm>
            <a:prstGeom prst="pie">
              <a:avLst>
                <a:gd name="adj1" fmla="val 10800000"/>
                <a:gd name="adj2" fmla="val 34166"/>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Pie 95"/>
            <p:cNvSpPr>
              <a:spLocks noChangeAspect="1"/>
            </p:cNvSpPr>
            <p:nvPr/>
          </p:nvSpPr>
          <p:spPr bwMode="auto">
            <a:xfrm>
              <a:off x="738762" y="4673777"/>
              <a:ext cx="720000" cy="720000"/>
            </a:xfrm>
            <a:prstGeom prst="pie">
              <a:avLst>
                <a:gd name="adj1" fmla="val 14569875"/>
                <a:gd name="adj2" fmla="val 3416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Pie 96"/>
            <p:cNvSpPr>
              <a:spLocks noChangeAspect="1"/>
            </p:cNvSpPr>
            <p:nvPr/>
          </p:nvSpPr>
          <p:spPr bwMode="auto">
            <a:xfrm>
              <a:off x="744486" y="4676210"/>
              <a:ext cx="720000" cy="720000"/>
            </a:xfrm>
            <a:prstGeom prst="pie">
              <a:avLst>
                <a:gd name="adj1" fmla="val 18058330"/>
                <a:gd name="adj2" fmla="val 34166"/>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 name="Straight Arrow Connector 10"/>
            <p:cNvCxnSpPr/>
            <p:nvPr/>
          </p:nvCxnSpPr>
          <p:spPr>
            <a:xfrm flipH="1" flipV="1">
              <a:off x="811578" y="4840152"/>
              <a:ext cx="286218" cy="184884"/>
            </a:xfrm>
            <a:prstGeom prst="straightConnector1">
              <a:avLst/>
            </a:prstGeom>
            <a:ln w="190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9392409" y="1947779"/>
            <a:ext cx="2677202" cy="876138"/>
            <a:chOff x="738136" y="4502504"/>
            <a:chExt cx="2730885" cy="893706"/>
          </a:xfrm>
        </p:grpSpPr>
        <p:sp>
          <p:nvSpPr>
            <p:cNvPr id="110" name="TextBox 109"/>
            <p:cNvSpPr txBox="1"/>
            <p:nvPr/>
          </p:nvSpPr>
          <p:spPr>
            <a:xfrm>
              <a:off x="1409036" y="4502504"/>
              <a:ext cx="2059985" cy="738621"/>
            </a:xfrm>
            <a:prstGeom prst="rect">
              <a:avLst/>
            </a:prstGeom>
            <a:noFill/>
          </p:spPr>
          <p:txBody>
            <a:bodyPr wrap="square" lIns="179259" tIns="143407" rIns="179259" bIns="143407"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800"/>
                </a:spcAft>
                <a:defRPr/>
              </a:pPr>
              <a:r>
                <a:rPr lang="en-US" sz="1568" dirty="0">
                  <a:solidFill>
                    <a:srgbClr val="FF0000"/>
                  </a:solidFill>
                  <a:latin typeface="Segoe UI"/>
                </a:rPr>
                <a:t>… but technical debt slows it down</a:t>
              </a:r>
            </a:p>
          </p:txBody>
        </p:sp>
        <p:sp>
          <p:nvSpPr>
            <p:cNvPr id="111" name="Pie 110"/>
            <p:cNvSpPr>
              <a:spLocks noChangeAspect="1"/>
            </p:cNvSpPr>
            <p:nvPr/>
          </p:nvSpPr>
          <p:spPr bwMode="auto">
            <a:xfrm>
              <a:off x="738136" y="4675787"/>
              <a:ext cx="720000" cy="720000"/>
            </a:xfrm>
            <a:prstGeom prst="pie">
              <a:avLst>
                <a:gd name="adj1" fmla="val 10800000"/>
                <a:gd name="adj2" fmla="val 34166"/>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Pie 111"/>
            <p:cNvSpPr>
              <a:spLocks noChangeAspect="1"/>
            </p:cNvSpPr>
            <p:nvPr/>
          </p:nvSpPr>
          <p:spPr bwMode="auto">
            <a:xfrm>
              <a:off x="738762" y="4673777"/>
              <a:ext cx="720000" cy="720000"/>
            </a:xfrm>
            <a:prstGeom prst="pie">
              <a:avLst>
                <a:gd name="adj1" fmla="val 14569875"/>
                <a:gd name="adj2" fmla="val 3416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Pie 112"/>
            <p:cNvSpPr>
              <a:spLocks noChangeAspect="1"/>
            </p:cNvSpPr>
            <p:nvPr/>
          </p:nvSpPr>
          <p:spPr bwMode="auto">
            <a:xfrm>
              <a:off x="744486" y="4676210"/>
              <a:ext cx="720000" cy="720000"/>
            </a:xfrm>
            <a:prstGeom prst="pie">
              <a:avLst>
                <a:gd name="adj1" fmla="val 18058330"/>
                <a:gd name="adj2" fmla="val 34166"/>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4" name="Straight Arrow Connector 113"/>
            <p:cNvCxnSpPr/>
            <p:nvPr/>
          </p:nvCxnSpPr>
          <p:spPr>
            <a:xfrm flipH="1" flipV="1">
              <a:off x="811578" y="4840152"/>
              <a:ext cx="286218" cy="184884"/>
            </a:xfrm>
            <a:prstGeom prst="straightConnector1">
              <a:avLst/>
            </a:prstGeom>
            <a:ln w="190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9663371" y="5164784"/>
            <a:ext cx="2677202" cy="876138"/>
            <a:chOff x="738136" y="4502504"/>
            <a:chExt cx="2730885" cy="893706"/>
          </a:xfrm>
        </p:grpSpPr>
        <p:sp>
          <p:nvSpPr>
            <p:cNvPr id="116" name="TextBox 115"/>
            <p:cNvSpPr txBox="1"/>
            <p:nvPr/>
          </p:nvSpPr>
          <p:spPr>
            <a:xfrm>
              <a:off x="1409036" y="4502504"/>
              <a:ext cx="2059985" cy="738621"/>
            </a:xfrm>
            <a:prstGeom prst="rect">
              <a:avLst/>
            </a:prstGeom>
            <a:noFill/>
          </p:spPr>
          <p:txBody>
            <a:bodyPr wrap="square" lIns="179259" tIns="143407" rIns="179259" bIns="143407" rtlCol="0">
              <a:spAutoFit/>
            </a:bodyPr>
            <a:lstStyle>
              <a:defPPr>
                <a:defRPr lang="en-US"/>
              </a:defPPr>
              <a:lvl1pPr defTabSz="932742">
                <a:lnSpc>
                  <a:spcPct val="90000"/>
                </a:lnSpc>
                <a:spcAft>
                  <a:spcPts val="600"/>
                </a:spcAft>
                <a:defRPr sz="1200" kern="0">
                  <a:gradFill>
                    <a:gsLst>
                      <a:gs pos="0">
                        <a:srgbClr val="3F3F3F"/>
                      </a:gs>
                      <a:gs pos="100000">
                        <a:srgbClr val="3F3F3F"/>
                      </a:gs>
                    </a:gsLst>
                    <a:lin ang="5400000" scaled="1"/>
                  </a:gradFill>
                </a:defRPr>
              </a:lvl1pPr>
            </a:lstStyle>
            <a:p>
              <a:pPr defTabSz="1243448">
                <a:spcAft>
                  <a:spcPts val="800"/>
                </a:spcAft>
                <a:defRPr/>
              </a:pPr>
              <a:r>
                <a:rPr lang="en-US" sz="1568" dirty="0">
                  <a:solidFill>
                    <a:srgbClr val="FF0000"/>
                  </a:solidFill>
                  <a:latin typeface="Segoe UI"/>
                </a:rPr>
                <a:t>… but technical debt slows it down</a:t>
              </a:r>
            </a:p>
          </p:txBody>
        </p:sp>
        <p:sp>
          <p:nvSpPr>
            <p:cNvPr id="117" name="Pie 116"/>
            <p:cNvSpPr>
              <a:spLocks noChangeAspect="1"/>
            </p:cNvSpPr>
            <p:nvPr/>
          </p:nvSpPr>
          <p:spPr bwMode="auto">
            <a:xfrm>
              <a:off x="738136" y="4675787"/>
              <a:ext cx="720000" cy="720000"/>
            </a:xfrm>
            <a:prstGeom prst="pie">
              <a:avLst>
                <a:gd name="adj1" fmla="val 10800000"/>
                <a:gd name="adj2" fmla="val 34166"/>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Pie 117"/>
            <p:cNvSpPr>
              <a:spLocks noChangeAspect="1"/>
            </p:cNvSpPr>
            <p:nvPr/>
          </p:nvSpPr>
          <p:spPr bwMode="auto">
            <a:xfrm>
              <a:off x="738762" y="4673777"/>
              <a:ext cx="720000" cy="720000"/>
            </a:xfrm>
            <a:prstGeom prst="pie">
              <a:avLst>
                <a:gd name="adj1" fmla="val 14569875"/>
                <a:gd name="adj2" fmla="val 34166"/>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ie 118"/>
            <p:cNvSpPr>
              <a:spLocks noChangeAspect="1"/>
            </p:cNvSpPr>
            <p:nvPr/>
          </p:nvSpPr>
          <p:spPr bwMode="auto">
            <a:xfrm>
              <a:off x="744486" y="4676210"/>
              <a:ext cx="720000" cy="720000"/>
            </a:xfrm>
            <a:prstGeom prst="pie">
              <a:avLst>
                <a:gd name="adj1" fmla="val 18058330"/>
                <a:gd name="adj2" fmla="val 34166"/>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0" name="Straight Arrow Connector 119"/>
            <p:cNvCxnSpPr/>
            <p:nvPr/>
          </p:nvCxnSpPr>
          <p:spPr>
            <a:xfrm flipH="1" flipV="1">
              <a:off x="811578" y="4840152"/>
              <a:ext cx="286218" cy="184884"/>
            </a:xfrm>
            <a:prstGeom prst="straightConnector1">
              <a:avLst/>
            </a:prstGeom>
            <a:ln w="1905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99123" y="1082745"/>
            <a:ext cx="4396281" cy="1785104"/>
          </a:xfrm>
          <a:prstGeom prst="rect">
            <a:avLst/>
          </a:prstGeom>
        </p:spPr>
        <p:txBody>
          <a:bodyPr wrap="square">
            <a:spAutoFit/>
          </a:bodyPr>
          <a:lstStyle/>
          <a:p>
            <a:pPr marL="285750" indent="-285750">
              <a:buFont typeface="Wingdings" panose="05000000000000000000" pitchFamily="2" charset="2"/>
              <a:buChar char="ü"/>
            </a:pPr>
            <a:r>
              <a:rPr lang="en-US" sz="1100" dirty="0">
                <a:solidFill>
                  <a:schemeClr val="bg1"/>
                </a:solidFill>
              </a:rPr>
              <a:t>Makes forward progress on customer value inefficient</a:t>
            </a:r>
          </a:p>
          <a:p>
            <a:pPr marL="285750" indent="-285750">
              <a:buFont typeface="Wingdings" panose="05000000000000000000" pitchFamily="2" charset="2"/>
              <a:buChar char="ü"/>
            </a:pPr>
            <a:endParaRPr lang="en-US" sz="1100" dirty="0">
              <a:solidFill>
                <a:schemeClr val="bg1"/>
              </a:solidFill>
            </a:endParaRPr>
          </a:p>
          <a:p>
            <a:pPr marL="285750" indent="-285750">
              <a:buFont typeface="Wingdings" panose="05000000000000000000" pitchFamily="2" charset="2"/>
              <a:buChar char="ü"/>
            </a:pPr>
            <a:r>
              <a:rPr lang="en-US" sz="1100" dirty="0">
                <a:solidFill>
                  <a:schemeClr val="bg1"/>
                </a:solidFill>
              </a:rPr>
              <a:t>Technical debt zaps productivity</a:t>
            </a:r>
          </a:p>
          <a:p>
            <a:pPr marL="285750" indent="-285750">
              <a:buFont typeface="Wingdings" panose="05000000000000000000" pitchFamily="2" charset="2"/>
              <a:buChar char="ü"/>
            </a:pPr>
            <a:endParaRPr lang="en-US" sz="1100" dirty="0">
              <a:solidFill>
                <a:schemeClr val="bg1"/>
              </a:solidFill>
            </a:endParaRPr>
          </a:p>
          <a:p>
            <a:pPr marL="285750" indent="-285750">
              <a:buFont typeface="Wingdings" panose="05000000000000000000" pitchFamily="2" charset="2"/>
              <a:buChar char="ü"/>
            </a:pPr>
            <a:r>
              <a:rPr lang="en-US" sz="1100" dirty="0">
                <a:solidFill>
                  <a:schemeClr val="bg1"/>
                </a:solidFill>
              </a:rPr>
              <a:t>Technical makes code hard to understand, fragile, difficult to validate</a:t>
            </a:r>
          </a:p>
          <a:p>
            <a:pPr marL="285750" indent="-285750">
              <a:buFont typeface="Wingdings" panose="05000000000000000000" pitchFamily="2" charset="2"/>
              <a:buChar char="ü"/>
            </a:pPr>
            <a:endParaRPr lang="en-US" sz="1100" dirty="0">
              <a:solidFill>
                <a:schemeClr val="bg1"/>
              </a:solidFill>
            </a:endParaRPr>
          </a:p>
          <a:p>
            <a:pPr marL="285750" indent="-285750">
              <a:buFont typeface="Wingdings" panose="05000000000000000000" pitchFamily="2" charset="2"/>
              <a:buChar char="ü"/>
            </a:pPr>
            <a:r>
              <a:rPr lang="en-US" sz="1100" dirty="0">
                <a:solidFill>
                  <a:schemeClr val="bg1"/>
                </a:solidFill>
              </a:rPr>
              <a:t>Technical creates unplanned work that blocks progress</a:t>
            </a:r>
          </a:p>
          <a:p>
            <a:pPr marL="285750" indent="-285750">
              <a:buFont typeface="Wingdings" panose="05000000000000000000" pitchFamily="2" charset="2"/>
              <a:buChar char="ü"/>
            </a:pPr>
            <a:endParaRPr lang="en-US" sz="1100" dirty="0">
              <a:solidFill>
                <a:schemeClr val="bg1"/>
              </a:solidFill>
            </a:endParaRPr>
          </a:p>
          <a:p>
            <a:pPr marL="285750" indent="-285750">
              <a:buFont typeface="Wingdings" panose="05000000000000000000" pitchFamily="2" charset="2"/>
              <a:buChar char="ü"/>
            </a:pPr>
            <a:r>
              <a:rPr lang="en-US" sz="1100" dirty="0">
                <a:solidFill>
                  <a:schemeClr val="bg1"/>
                </a:solidFill>
              </a:rPr>
              <a:t>50% of capacity is zapped by technical debt</a:t>
            </a:r>
          </a:p>
        </p:txBody>
      </p:sp>
    </p:spTree>
    <p:extLst>
      <p:ext uri="{BB962C8B-B14F-4D97-AF65-F5344CB8AC3E}">
        <p14:creationId xmlns:p14="http://schemas.microsoft.com/office/powerpoint/2010/main" val="132506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95" y="-6503"/>
            <a:ext cx="12077156" cy="899537"/>
          </a:xfrm>
        </p:spPr>
        <p:txBody>
          <a:bodyPr>
            <a:noAutofit/>
          </a:bodyPr>
          <a:lstStyle/>
          <a:p>
            <a:r>
              <a:rPr lang="en-US" sz="4000" dirty="0">
                <a:solidFill>
                  <a:schemeClr val="bg1">
                    <a:lumMod val="50000"/>
                  </a:schemeClr>
                </a:solidFill>
              </a:rPr>
              <a:t>Embrace SonarQube – time to market, rich ecosystem</a:t>
            </a:r>
            <a:endParaRPr lang="en-GB" sz="4000" dirty="0">
              <a:solidFill>
                <a:schemeClr val="bg1">
                  <a:lumMod val="50000"/>
                </a:schemeClr>
              </a:solidFill>
            </a:endParaRPr>
          </a:p>
        </p:txBody>
      </p:sp>
      <p:sp>
        <p:nvSpPr>
          <p:cNvPr id="6" name="Rectangle 5"/>
          <p:cNvSpPr/>
          <p:nvPr/>
        </p:nvSpPr>
        <p:spPr>
          <a:xfrm>
            <a:off x="8529589" y="4065071"/>
            <a:ext cx="1342369" cy="718360"/>
          </a:xfrm>
          <a:prstGeom prst="rect">
            <a:avLst/>
          </a:prstGeom>
        </p:spPr>
        <p:txBody>
          <a:bodyPr wrap="none">
            <a:spAutoFit/>
          </a:bodyPr>
          <a:lstStyle/>
          <a:p>
            <a:pPr defTabSz="914224">
              <a:defRPr/>
            </a:pPr>
            <a:r>
              <a:rPr lang="en-US" sz="2040" kern="0" dirty="0">
                <a:solidFill>
                  <a:srgbClr val="68217A"/>
                </a:solidFill>
                <a:latin typeface="Segoe UI Light"/>
              </a:rPr>
              <a:t>Prevent &amp;</a:t>
            </a:r>
            <a:br>
              <a:rPr lang="en-US" sz="2040" kern="0" dirty="0">
                <a:solidFill>
                  <a:srgbClr val="68217A"/>
                </a:solidFill>
                <a:latin typeface="Segoe UI Light"/>
              </a:rPr>
            </a:br>
            <a:r>
              <a:rPr lang="en-US" sz="2040" kern="0" dirty="0">
                <a:solidFill>
                  <a:srgbClr val="68217A"/>
                </a:solidFill>
                <a:latin typeface="Segoe UI Light"/>
              </a:rPr>
              <a:t>Remediate</a:t>
            </a:r>
            <a:endParaRPr lang="en-US" sz="2040" dirty="0">
              <a:solidFill>
                <a:prstClr val="black"/>
              </a:solidFill>
              <a:latin typeface="Segoe UI"/>
            </a:endParaRPr>
          </a:p>
        </p:txBody>
      </p:sp>
      <p:sp>
        <p:nvSpPr>
          <p:cNvPr id="7" name="TextBox 6"/>
          <p:cNvSpPr txBox="1"/>
          <p:nvPr/>
        </p:nvSpPr>
        <p:spPr>
          <a:xfrm>
            <a:off x="6008234" y="746500"/>
            <a:ext cx="1524347" cy="376718"/>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32418">
              <a:defRPr/>
            </a:pPr>
            <a:r>
              <a:rPr lang="en-US" sz="2448" kern="0" spc="0" dirty="0">
                <a:solidFill>
                  <a:srgbClr val="68217A"/>
                </a:solidFill>
                <a:latin typeface="Segoe UI Light"/>
              </a:rPr>
              <a:t>Understand</a:t>
            </a:r>
          </a:p>
        </p:txBody>
      </p:sp>
      <p:sp>
        <p:nvSpPr>
          <p:cNvPr id="8" name="Rectangle 7"/>
          <p:cNvSpPr/>
          <p:nvPr/>
        </p:nvSpPr>
        <p:spPr>
          <a:xfrm>
            <a:off x="8585415" y="2324003"/>
            <a:ext cx="1139646" cy="467236"/>
          </a:xfrm>
          <a:prstGeom prst="rect">
            <a:avLst/>
          </a:prstGeom>
        </p:spPr>
        <p:txBody>
          <a:bodyPr wrap="none">
            <a:spAutoFit/>
          </a:bodyPr>
          <a:lstStyle/>
          <a:p>
            <a:pPr defTabSz="914224">
              <a:defRPr/>
            </a:pPr>
            <a:r>
              <a:rPr lang="en-US" sz="2448" kern="0" dirty="0">
                <a:solidFill>
                  <a:srgbClr val="68217A"/>
                </a:solidFill>
                <a:latin typeface="Segoe UI Light"/>
              </a:rPr>
              <a:t>Govern</a:t>
            </a:r>
            <a:endParaRPr lang="en-US" sz="2448" dirty="0">
              <a:solidFill>
                <a:prstClr val="black"/>
              </a:solidFill>
              <a:latin typeface="Segoe UI"/>
            </a:endParaRPr>
          </a:p>
        </p:txBody>
      </p:sp>
      <p:sp>
        <p:nvSpPr>
          <p:cNvPr id="10" name="Rectangle 9"/>
          <p:cNvSpPr/>
          <p:nvPr/>
        </p:nvSpPr>
        <p:spPr>
          <a:xfrm>
            <a:off x="749930" y="2870463"/>
            <a:ext cx="1517269" cy="467236"/>
          </a:xfrm>
          <a:prstGeom prst="rect">
            <a:avLst/>
          </a:prstGeom>
        </p:spPr>
        <p:txBody>
          <a:bodyPr wrap="square">
            <a:spAutoFit/>
          </a:bodyPr>
          <a:lstStyle/>
          <a:p>
            <a:pPr defTabSz="914224">
              <a:defRPr/>
            </a:pPr>
            <a:r>
              <a:rPr lang="en-US" sz="2448" kern="0" dirty="0">
                <a:solidFill>
                  <a:srgbClr val="68217A"/>
                </a:solidFill>
                <a:latin typeface="Segoe UI Light"/>
              </a:rPr>
              <a:t>Measure</a:t>
            </a:r>
            <a:endParaRPr lang="en-US" sz="2448" dirty="0">
              <a:solidFill>
                <a:prstClr val="black"/>
              </a:solidFill>
              <a:latin typeface="Segoe UI"/>
            </a:endParaRPr>
          </a:p>
        </p:txBody>
      </p:sp>
      <p:grpSp>
        <p:nvGrpSpPr>
          <p:cNvPr id="11" name="Group 10"/>
          <p:cNvGrpSpPr/>
          <p:nvPr/>
        </p:nvGrpSpPr>
        <p:grpSpPr>
          <a:xfrm>
            <a:off x="2498592" y="2427474"/>
            <a:ext cx="7869127" cy="4117785"/>
            <a:chOff x="2448457" y="2379950"/>
            <a:chExt cx="7716624" cy="4037983"/>
          </a:xfrm>
        </p:grpSpPr>
        <p:sp>
          <p:nvSpPr>
            <p:cNvPr id="12" name="Oval 11"/>
            <p:cNvSpPr/>
            <p:nvPr/>
          </p:nvSpPr>
          <p:spPr>
            <a:xfrm>
              <a:off x="2448457" y="2379950"/>
              <a:ext cx="7716624" cy="4037983"/>
            </a:xfrm>
            <a:prstGeom prst="ellipse">
              <a:avLst/>
            </a:prstGeom>
            <a:noFill/>
            <a:ln w="101600">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a:solidFill>
                  <a:prstClr val="white"/>
                </a:solidFill>
                <a:latin typeface="Segoe UI"/>
              </a:endParaRPr>
            </a:p>
          </p:txBody>
        </p:sp>
        <p:sp>
          <p:nvSpPr>
            <p:cNvPr id="13" name="Freeform 10"/>
            <p:cNvSpPr>
              <a:spLocks noChangeAspect="1"/>
            </p:cNvSpPr>
            <p:nvPr/>
          </p:nvSpPr>
          <p:spPr bwMode="auto">
            <a:xfrm rot="19908013">
              <a:off x="8276521" y="5878578"/>
              <a:ext cx="248944" cy="392338"/>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bg1"/>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sp>
          <p:nvSpPr>
            <p:cNvPr id="14" name="Freeform 10"/>
            <p:cNvSpPr>
              <a:spLocks noChangeAspect="1"/>
            </p:cNvSpPr>
            <p:nvPr/>
          </p:nvSpPr>
          <p:spPr bwMode="auto">
            <a:xfrm rot="13708477">
              <a:off x="9139763" y="2769605"/>
              <a:ext cx="173590" cy="562650"/>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bg1"/>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sp>
          <p:nvSpPr>
            <p:cNvPr id="15" name="Freeform 10"/>
            <p:cNvSpPr>
              <a:spLocks noChangeAspect="1"/>
            </p:cNvSpPr>
            <p:nvPr/>
          </p:nvSpPr>
          <p:spPr bwMode="auto">
            <a:xfrm rot="8693186">
              <a:off x="3175025" y="2934173"/>
              <a:ext cx="248944" cy="392338"/>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bg1"/>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sp>
          <p:nvSpPr>
            <p:cNvPr id="16" name="Freeform 10"/>
            <p:cNvSpPr>
              <a:spLocks/>
            </p:cNvSpPr>
            <p:nvPr/>
          </p:nvSpPr>
          <p:spPr bwMode="auto">
            <a:xfrm rot="19908013">
              <a:off x="8339923" y="5916409"/>
              <a:ext cx="190976" cy="300979"/>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42359"/>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sp>
          <p:nvSpPr>
            <p:cNvPr id="17" name="Freeform 10"/>
            <p:cNvSpPr>
              <a:spLocks/>
            </p:cNvSpPr>
            <p:nvPr/>
          </p:nvSpPr>
          <p:spPr bwMode="auto">
            <a:xfrm rot="13708477">
              <a:off x="9133654" y="2816571"/>
              <a:ext cx="133168" cy="43163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42359"/>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sp>
          <p:nvSpPr>
            <p:cNvPr id="18" name="Freeform 10"/>
            <p:cNvSpPr>
              <a:spLocks/>
            </p:cNvSpPr>
            <p:nvPr/>
          </p:nvSpPr>
          <p:spPr bwMode="auto">
            <a:xfrm rot="8693186">
              <a:off x="3175792" y="3000496"/>
              <a:ext cx="190976" cy="300979"/>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42359"/>
            </a:solidFill>
            <a:ln w="25400" cap="flat" cmpd="sng" algn="ctr">
              <a:noFill/>
              <a:prstDash val="solid"/>
              <a:headEnd type="none" w="med" len="med"/>
              <a:tailEnd type="none" w="med" len="med"/>
            </a:ln>
            <a:effectLst/>
            <a:extLst/>
          </p:spPr>
          <p:txBody>
            <a:bodyPr vert="horz" wrap="square" lIns="205682" tIns="205682" rIns="68557" bIns="34278" numCol="1" rtlCol="0" anchor="t" anchorCtr="0" compatLnSpc="1">
              <a:prstTxWarp prst="textNoShape">
                <a:avLst/>
              </a:prstTxWarp>
            </a:bodyPr>
            <a:lstStyle/>
            <a:p>
              <a:pPr defTabSz="685382" fontAlgn="base">
                <a:spcBef>
                  <a:spcPct val="0"/>
                </a:spcBef>
                <a:spcAft>
                  <a:spcPct val="0"/>
                </a:spcAft>
                <a:defRPr/>
              </a:pPr>
              <a:endParaRPr lang="en-US" sz="2400" kern="0" dirty="0">
                <a:solidFill>
                  <a:srgbClr val="68217A"/>
                </a:solidFill>
                <a:latin typeface="Segoe UI Light"/>
              </a:endParaRPr>
            </a:p>
          </p:txBody>
        </p:sp>
      </p:grpSp>
      <p:grpSp>
        <p:nvGrpSpPr>
          <p:cNvPr id="19" name="Group 18"/>
          <p:cNvGrpSpPr/>
          <p:nvPr/>
        </p:nvGrpSpPr>
        <p:grpSpPr>
          <a:xfrm>
            <a:off x="9328473" y="3225695"/>
            <a:ext cx="2596000" cy="2415680"/>
            <a:chOff x="9145981" y="3162704"/>
            <a:chExt cx="2545691" cy="2368864"/>
          </a:xfrm>
        </p:grpSpPr>
        <p:grpSp>
          <p:nvGrpSpPr>
            <p:cNvPr id="20" name="Group 19"/>
            <p:cNvGrpSpPr/>
            <p:nvPr/>
          </p:nvGrpSpPr>
          <p:grpSpPr>
            <a:xfrm>
              <a:off x="9818143" y="3162704"/>
              <a:ext cx="1867694" cy="921346"/>
              <a:chOff x="10449177" y="1550211"/>
              <a:chExt cx="3008070" cy="1483902"/>
            </a:xfrm>
          </p:grpSpPr>
          <p:sp>
            <p:nvSpPr>
              <p:cNvPr id="29" name="Rectangle 28"/>
              <p:cNvSpPr/>
              <p:nvPr/>
            </p:nvSpPr>
            <p:spPr>
              <a:xfrm>
                <a:off x="10459239" y="1982197"/>
                <a:ext cx="2979732" cy="1051916"/>
              </a:xfrm>
              <a:prstGeom prst="rect">
                <a:avLst/>
              </a:prstGeom>
              <a:solidFill>
                <a:srgbClr val="FFFFFF"/>
              </a:solidFill>
              <a:ln w="28575">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dirty="0">
                  <a:solidFill>
                    <a:prstClr val="white"/>
                  </a:solidFill>
                  <a:latin typeface="Segoe UI"/>
                </a:endParaRPr>
              </a:p>
            </p:txBody>
          </p:sp>
          <p:sp>
            <p:nvSpPr>
              <p:cNvPr id="30" name="Freeform 12"/>
              <p:cNvSpPr>
                <a:spLocks/>
              </p:cNvSpPr>
              <p:nvPr/>
            </p:nvSpPr>
            <p:spPr bwMode="auto">
              <a:xfrm>
                <a:off x="10449177" y="1550211"/>
                <a:ext cx="3008070" cy="43198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442359"/>
              </a:solidFill>
              <a:ln>
                <a:noFill/>
              </a:ln>
              <a:extLst/>
            </p:spPr>
            <p:txBody>
              <a:bodyPr vert="horz" wrap="square" lIns="68561" tIns="0" rIns="68561" bIns="0" numCol="1" anchor="ctr" anchorCtr="0" compatLnSpc="1">
                <a:prstTxWarp prst="textNoShape">
                  <a:avLst/>
                </a:prstTxWarp>
              </a:bodyPr>
              <a:lstStyle/>
              <a:p>
                <a:pPr algn="ctr" defTabSz="932418">
                  <a:defRPr/>
                </a:pPr>
                <a:r>
                  <a:rPr lang="en-US" sz="1020" b="1" kern="0" dirty="0">
                    <a:solidFill>
                      <a:srgbClr val="FFFFFF"/>
                    </a:solidFill>
                    <a:latin typeface="Segoe UI"/>
                  </a:rPr>
                  <a:t>IDE</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9752" y="2064215"/>
                <a:ext cx="837869" cy="866762"/>
              </a:xfrm>
              <a:prstGeom prst="rect">
                <a:avLst/>
              </a:prstGeom>
            </p:spPr>
          </p:pic>
        </p:grpSp>
        <p:sp>
          <p:nvSpPr>
            <p:cNvPr id="21" name="Freeform 12"/>
            <p:cNvSpPr>
              <a:spLocks/>
            </p:cNvSpPr>
            <p:nvPr/>
          </p:nvSpPr>
          <p:spPr bwMode="auto">
            <a:xfrm>
              <a:off x="9768564" y="4537040"/>
              <a:ext cx="1923108" cy="32090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442359"/>
            </a:solidFill>
            <a:ln>
              <a:noFill/>
            </a:ln>
            <a:extLst/>
          </p:spPr>
          <p:txBody>
            <a:bodyPr vert="horz" wrap="square" lIns="68561" tIns="0" rIns="68561" bIns="0" numCol="1" anchor="ctr" anchorCtr="0" compatLnSpc="1">
              <a:prstTxWarp prst="textNoShape">
                <a:avLst/>
              </a:prstTxWarp>
            </a:bodyPr>
            <a:lstStyle/>
            <a:p>
              <a:pPr algn="ctr" defTabSz="932418">
                <a:defRPr/>
              </a:pPr>
              <a:r>
                <a:rPr lang="en-US" sz="919" b="1" kern="0" dirty="0">
                  <a:solidFill>
                    <a:srgbClr val="FFFFFF"/>
                  </a:solidFill>
                  <a:latin typeface="Segoe UI"/>
                </a:rPr>
                <a:t>Web based </a:t>
              </a:r>
              <a:br>
                <a:rPr lang="en-US" sz="919" b="1" kern="0" dirty="0">
                  <a:solidFill>
                    <a:srgbClr val="FFFFFF"/>
                  </a:solidFill>
                  <a:latin typeface="Segoe UI"/>
                </a:rPr>
              </a:br>
              <a:r>
                <a:rPr lang="en-US" sz="919" b="1" kern="0" dirty="0">
                  <a:solidFill>
                    <a:srgbClr val="FFFFFF"/>
                  </a:solidFill>
                  <a:latin typeface="Segoe UI"/>
                </a:rPr>
                <a:t>experience</a:t>
              </a:r>
            </a:p>
          </p:txBody>
        </p:sp>
        <p:sp>
          <p:nvSpPr>
            <p:cNvPr id="22" name="Rectangle 21"/>
            <p:cNvSpPr/>
            <p:nvPr/>
          </p:nvSpPr>
          <p:spPr>
            <a:xfrm>
              <a:off x="9780757" y="4846314"/>
              <a:ext cx="1893731" cy="685254"/>
            </a:xfrm>
            <a:prstGeom prst="rect">
              <a:avLst/>
            </a:prstGeom>
            <a:solidFill>
              <a:srgbClr val="FFFFFF"/>
            </a:solidFill>
            <a:ln w="28575">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a:solidFill>
                  <a:prstClr val="white"/>
                </a:solidFill>
                <a:latin typeface="Segoe UI"/>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6004" y="4919857"/>
              <a:ext cx="520228" cy="538167"/>
            </a:xfrm>
            <a:prstGeom prst="rect">
              <a:avLst/>
            </a:prstGeom>
          </p:spPr>
        </p:pic>
        <p:sp>
          <p:nvSpPr>
            <p:cNvPr id="24" name="TextBox 23"/>
            <p:cNvSpPr txBox="1"/>
            <p:nvPr/>
          </p:nvSpPr>
          <p:spPr>
            <a:xfrm>
              <a:off x="10351907" y="4833700"/>
              <a:ext cx="686132" cy="642920"/>
            </a:xfrm>
            <a:prstGeom prst="rect">
              <a:avLst/>
            </a:prstGeom>
            <a:noFill/>
          </p:spPr>
          <p:txBody>
            <a:bodyPr wrap="none" rtlCol="0">
              <a:spAutoFit/>
            </a:bodyPr>
            <a:lstStyle/>
            <a:p>
              <a:pPr defTabSz="914224">
                <a:defRPr/>
              </a:pPr>
              <a:r>
                <a:rPr lang="fr-FR" sz="1836" dirty="0">
                  <a:solidFill>
                    <a:srgbClr val="00B0F0"/>
                  </a:solidFill>
                  <a:latin typeface="Segoe UI"/>
                </a:rPr>
                <a:t>TFS</a:t>
              </a:r>
            </a:p>
            <a:p>
              <a:pPr defTabSz="914224">
                <a:defRPr/>
              </a:pPr>
              <a:r>
                <a:rPr lang="fr-FR" sz="1836" dirty="0">
                  <a:solidFill>
                    <a:srgbClr val="00B0F0"/>
                  </a:solidFill>
                  <a:latin typeface="Segoe UI"/>
                </a:rPr>
                <a:t>VSTS</a:t>
              </a:r>
            </a:p>
          </p:txBody>
        </p:sp>
        <p:sp>
          <p:nvSpPr>
            <p:cNvPr id="25" name="Rectangle 24"/>
            <p:cNvSpPr/>
            <p:nvPr/>
          </p:nvSpPr>
          <p:spPr>
            <a:xfrm>
              <a:off x="10414885" y="3521449"/>
              <a:ext cx="441107" cy="365842"/>
            </a:xfrm>
            <a:prstGeom prst="rect">
              <a:avLst/>
            </a:prstGeom>
          </p:spPr>
          <p:txBody>
            <a:bodyPr wrap="none">
              <a:spAutoFit/>
            </a:bodyPr>
            <a:lstStyle/>
            <a:p>
              <a:pPr defTabSz="914224">
                <a:defRPr/>
              </a:pPr>
              <a:r>
                <a:rPr lang="fr-FR" sz="1836" dirty="0">
                  <a:solidFill>
                    <a:srgbClr val="00B0F0"/>
                  </a:solidFill>
                  <a:latin typeface="Segoe UI"/>
                </a:rPr>
                <a:t>VS</a:t>
              </a:r>
            </a:p>
          </p:txBody>
        </p:sp>
        <p:sp>
          <p:nvSpPr>
            <p:cNvPr id="26" name="Oval 25"/>
            <p:cNvSpPr/>
            <p:nvPr/>
          </p:nvSpPr>
          <p:spPr>
            <a:xfrm>
              <a:off x="9145981" y="3581194"/>
              <a:ext cx="232232" cy="1420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fr-FR" sz="1836">
                <a:solidFill>
                  <a:prstClr val="white"/>
                </a:solidFill>
                <a:latin typeface="Segoe UI"/>
              </a:endParaRPr>
            </a:p>
          </p:txBody>
        </p:sp>
      </p:grpSp>
      <p:sp>
        <p:nvSpPr>
          <p:cNvPr id="35" name="Freeform 12"/>
          <p:cNvSpPr>
            <a:spLocks/>
          </p:cNvSpPr>
          <p:nvPr/>
        </p:nvSpPr>
        <p:spPr bwMode="auto">
          <a:xfrm>
            <a:off x="140670" y="3333297"/>
            <a:ext cx="2830952" cy="360795"/>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442359"/>
          </a:solidFill>
          <a:ln>
            <a:noFill/>
          </a:ln>
          <a:extLst/>
        </p:spPr>
        <p:txBody>
          <a:bodyPr vert="horz" wrap="square" lIns="68561" tIns="0" rIns="68561" bIns="0" numCol="1" anchor="ctr" anchorCtr="0" compatLnSpc="1">
            <a:prstTxWarp prst="textNoShape">
              <a:avLst/>
            </a:prstTxWarp>
          </a:bodyPr>
          <a:lstStyle/>
          <a:p>
            <a:pPr algn="ctr" defTabSz="932418">
              <a:defRPr/>
            </a:pPr>
            <a:r>
              <a:rPr lang="en-US" sz="1020" b="1" kern="0" dirty="0">
                <a:solidFill>
                  <a:srgbClr val="FFFFFF"/>
                </a:solidFill>
                <a:latin typeface="Segoe UI"/>
              </a:rPr>
              <a:t>Continuous Integration</a:t>
            </a:r>
          </a:p>
        </p:txBody>
      </p:sp>
      <p:sp>
        <p:nvSpPr>
          <p:cNvPr id="36" name="Rectangle 35"/>
          <p:cNvSpPr/>
          <p:nvPr/>
        </p:nvSpPr>
        <p:spPr>
          <a:xfrm>
            <a:off x="164658" y="3694094"/>
            <a:ext cx="2806965" cy="1210665"/>
          </a:xfrm>
          <a:prstGeom prst="rect">
            <a:avLst/>
          </a:prstGeom>
          <a:solidFill>
            <a:srgbClr val="FFFFFF"/>
          </a:solidFill>
          <a:ln w="28575">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a:solidFill>
                <a:prstClr val="white"/>
              </a:solidFill>
              <a:latin typeface="Segoe UI"/>
            </a:endParaRPr>
          </a:p>
        </p:txBody>
      </p:sp>
      <p:sp>
        <p:nvSpPr>
          <p:cNvPr id="37" name="Can 36"/>
          <p:cNvSpPr/>
          <p:nvPr/>
        </p:nvSpPr>
        <p:spPr>
          <a:xfrm>
            <a:off x="691327" y="5144539"/>
            <a:ext cx="764773" cy="936262"/>
          </a:xfrm>
          <a:prstGeom prst="can">
            <a:avLst/>
          </a:prstGeom>
          <a:solidFill>
            <a:srgbClr val="0072C6"/>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617112" fontAlgn="base">
              <a:lnSpc>
                <a:spcPts val="1978"/>
              </a:lnSpc>
              <a:spcBef>
                <a:spcPct val="0"/>
              </a:spcBef>
              <a:spcAft>
                <a:spcPct val="0"/>
              </a:spcAft>
              <a:defRPr/>
            </a:pPr>
            <a:endParaRPr lang="en-US" sz="1223" b="1" kern="0">
              <a:ln w="3175">
                <a:noFill/>
              </a:ln>
              <a:gradFill>
                <a:gsLst>
                  <a:gs pos="0">
                    <a:srgbClr val="FFFFFF"/>
                  </a:gs>
                  <a:gs pos="100000">
                    <a:srgbClr val="FFFFFF"/>
                  </a:gs>
                </a:gsLst>
                <a:lin ang="0" scaled="1"/>
              </a:gradFill>
              <a:latin typeface="Segoe UI"/>
              <a:cs typeface="Arial" charset="0"/>
            </a:endParaRPr>
          </a:p>
        </p:txBody>
      </p:sp>
      <p:sp>
        <p:nvSpPr>
          <p:cNvPr id="38" name="Can 37"/>
          <p:cNvSpPr/>
          <p:nvPr/>
        </p:nvSpPr>
        <p:spPr>
          <a:xfrm>
            <a:off x="2177546" y="5095757"/>
            <a:ext cx="764773" cy="936262"/>
          </a:xfrm>
          <a:prstGeom prst="can">
            <a:avLst/>
          </a:prstGeom>
          <a:solidFill>
            <a:srgbClr val="0072C6"/>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617112" fontAlgn="base">
              <a:lnSpc>
                <a:spcPts val="1978"/>
              </a:lnSpc>
              <a:spcBef>
                <a:spcPct val="0"/>
              </a:spcBef>
              <a:spcAft>
                <a:spcPct val="0"/>
              </a:spcAft>
              <a:defRPr/>
            </a:pPr>
            <a:endParaRPr lang="en-US" sz="1223" b="1" kern="0">
              <a:ln w="3175">
                <a:noFill/>
              </a:ln>
              <a:gradFill>
                <a:gsLst>
                  <a:gs pos="0">
                    <a:srgbClr val="FFFFFF"/>
                  </a:gs>
                  <a:gs pos="100000">
                    <a:srgbClr val="FFFFFF"/>
                  </a:gs>
                </a:gsLst>
                <a:lin ang="0" scaled="1"/>
              </a:gradFill>
              <a:latin typeface="Segoe UI"/>
              <a:cs typeface="Arial" charset="0"/>
            </a:endParaRPr>
          </a:p>
        </p:txBody>
      </p:sp>
      <p:sp>
        <p:nvSpPr>
          <p:cNvPr id="39" name="Rectangle 38"/>
          <p:cNvSpPr/>
          <p:nvPr/>
        </p:nvSpPr>
        <p:spPr>
          <a:xfrm>
            <a:off x="1975238" y="6026562"/>
            <a:ext cx="1130217" cy="263131"/>
          </a:xfrm>
          <a:prstGeom prst="rect">
            <a:avLst/>
          </a:prstGeom>
        </p:spPr>
        <p:txBody>
          <a:bodyPr wrap="none">
            <a:spAutoFit/>
          </a:bodyPr>
          <a:lstStyle/>
          <a:p>
            <a:pPr defTabSz="914224">
              <a:defRPr/>
            </a:pPr>
            <a:r>
              <a:rPr lang="en-US" sz="1121" kern="0" dirty="0">
                <a:solidFill>
                  <a:prstClr val="black"/>
                </a:solidFill>
                <a:latin typeface="Segoe UI"/>
              </a:rPr>
              <a:t>Source Control</a:t>
            </a:r>
            <a:endParaRPr lang="en-US" sz="1121" dirty="0">
              <a:solidFill>
                <a:prstClr val="black"/>
              </a:solidFill>
              <a:latin typeface="Segoe UI"/>
            </a:endParaRPr>
          </a:p>
        </p:txBody>
      </p:sp>
      <p:sp>
        <p:nvSpPr>
          <p:cNvPr id="40" name="Rectangle 39"/>
          <p:cNvSpPr/>
          <p:nvPr/>
        </p:nvSpPr>
        <p:spPr>
          <a:xfrm>
            <a:off x="610963" y="6172391"/>
            <a:ext cx="907064" cy="263131"/>
          </a:xfrm>
          <a:prstGeom prst="rect">
            <a:avLst/>
          </a:prstGeom>
        </p:spPr>
        <p:txBody>
          <a:bodyPr wrap="none">
            <a:spAutoFit/>
          </a:bodyPr>
          <a:lstStyle/>
          <a:p>
            <a:pPr defTabSz="914224">
              <a:defRPr/>
            </a:pPr>
            <a:r>
              <a:rPr lang="en-US" sz="1121" kern="0" dirty="0">
                <a:solidFill>
                  <a:prstClr val="black"/>
                </a:solidFill>
                <a:latin typeface="Segoe UI"/>
              </a:rPr>
              <a:t>Work Items</a:t>
            </a:r>
            <a:endParaRPr lang="en-US" sz="1121" dirty="0">
              <a:solidFill>
                <a:prstClr val="black"/>
              </a:solidFill>
              <a:latin typeface="Segoe UI"/>
            </a:endParaRPr>
          </a:p>
        </p:txBody>
      </p:sp>
      <p:cxnSp>
        <p:nvCxnSpPr>
          <p:cNvPr id="41" name="Curved Connector 40"/>
          <p:cNvCxnSpPr>
            <a:stCxn id="37" idx="4"/>
            <a:endCxn id="36" idx="2"/>
          </p:cNvCxnSpPr>
          <p:nvPr/>
        </p:nvCxnSpPr>
        <p:spPr>
          <a:xfrm flipV="1">
            <a:off x="1456100" y="4904759"/>
            <a:ext cx="112040" cy="707913"/>
          </a:xfrm>
          <a:prstGeom prst="curvedConnector2">
            <a:avLst/>
          </a:prstGeom>
          <a:solidFill>
            <a:schemeClr val="bg1"/>
          </a:solidFill>
          <a:ln w="3175">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Curved Connector 41"/>
          <p:cNvCxnSpPr>
            <a:stCxn id="38" idx="2"/>
            <a:endCxn id="36" idx="2"/>
          </p:cNvCxnSpPr>
          <p:nvPr/>
        </p:nvCxnSpPr>
        <p:spPr>
          <a:xfrm rot="10800000">
            <a:off x="1568141" y="4904761"/>
            <a:ext cx="609405" cy="659129"/>
          </a:xfrm>
          <a:prstGeom prst="curvedConnector2">
            <a:avLst/>
          </a:prstGeom>
          <a:solidFill>
            <a:schemeClr val="bg1"/>
          </a:solidFill>
          <a:ln w="3175">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44" name="Picture 43"/>
          <p:cNvPicPr>
            <a:picLocks noChangeAspect="1"/>
          </p:cNvPicPr>
          <p:nvPr/>
        </p:nvPicPr>
        <p:blipFill>
          <a:blip r:embed="rId4"/>
          <a:stretch>
            <a:fillRect/>
          </a:stretch>
        </p:blipFill>
        <p:spPr>
          <a:xfrm>
            <a:off x="246551" y="3756665"/>
            <a:ext cx="1794887" cy="1052176"/>
          </a:xfrm>
          <a:prstGeom prst="rect">
            <a:avLst/>
          </a:prstGeom>
        </p:spPr>
      </p:pic>
      <p:sp>
        <p:nvSpPr>
          <p:cNvPr id="45" name="Freeform 12"/>
          <p:cNvSpPr>
            <a:spLocks/>
          </p:cNvSpPr>
          <p:nvPr/>
        </p:nvSpPr>
        <p:spPr bwMode="auto">
          <a:xfrm>
            <a:off x="5737261" y="1136096"/>
            <a:ext cx="2217615" cy="360795"/>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442359"/>
          </a:solidFill>
          <a:ln>
            <a:noFill/>
          </a:ln>
          <a:extLst/>
        </p:spPr>
        <p:txBody>
          <a:bodyPr vert="horz" wrap="square" lIns="68561" tIns="0" rIns="68561" bIns="0" numCol="1" anchor="ctr" anchorCtr="0" compatLnSpc="1">
            <a:prstTxWarp prst="textNoShape">
              <a:avLst/>
            </a:prstTxWarp>
          </a:bodyPr>
          <a:lstStyle/>
          <a:p>
            <a:pPr algn="ctr" defTabSz="932418">
              <a:defRPr/>
            </a:pPr>
            <a:r>
              <a:rPr lang="en-US" sz="1020" b="1" kern="0" dirty="0">
                <a:solidFill>
                  <a:srgbClr val="FFFFFF"/>
                </a:solidFill>
                <a:latin typeface="Segoe UI"/>
              </a:rPr>
              <a:t>Technical Debt Dashboard</a:t>
            </a:r>
          </a:p>
        </p:txBody>
      </p:sp>
      <p:sp>
        <p:nvSpPr>
          <p:cNvPr id="46" name="Rectangle 45"/>
          <p:cNvSpPr/>
          <p:nvPr/>
        </p:nvSpPr>
        <p:spPr>
          <a:xfrm>
            <a:off x="5737261" y="1496887"/>
            <a:ext cx="2217616" cy="1172365"/>
          </a:xfrm>
          <a:prstGeom prst="rect">
            <a:avLst/>
          </a:prstGeom>
          <a:solidFill>
            <a:srgbClr val="FFFFFF"/>
          </a:solidFill>
          <a:ln w="28575">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a:solidFill>
                <a:prstClr val="white"/>
              </a:solidFill>
              <a:latin typeface="Segoe UI"/>
            </a:endParaRPr>
          </a:p>
        </p:txBody>
      </p:sp>
      <p:pic>
        <p:nvPicPr>
          <p:cNvPr id="47" name="Picture 46"/>
          <p:cNvPicPr>
            <a:picLocks noChangeAspect="1"/>
          </p:cNvPicPr>
          <p:nvPr/>
        </p:nvPicPr>
        <p:blipFill>
          <a:blip r:embed="rId5"/>
          <a:stretch>
            <a:fillRect/>
          </a:stretch>
        </p:blipFill>
        <p:spPr>
          <a:xfrm>
            <a:off x="5977073" y="1601387"/>
            <a:ext cx="1586672" cy="376498"/>
          </a:xfrm>
          <a:prstGeom prst="rect">
            <a:avLst/>
          </a:prstGeom>
          <a:ln w="19050">
            <a:solidFill>
              <a:srgbClr val="00B050"/>
            </a:solidFill>
          </a:ln>
        </p:spPr>
      </p:pic>
      <p:sp>
        <p:nvSpPr>
          <p:cNvPr id="49" name="Freeform 12"/>
          <p:cNvSpPr>
            <a:spLocks/>
          </p:cNvSpPr>
          <p:nvPr/>
        </p:nvSpPr>
        <p:spPr bwMode="auto">
          <a:xfrm>
            <a:off x="2239036" y="1431670"/>
            <a:ext cx="2217615" cy="360795"/>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442359"/>
          </a:solidFill>
          <a:ln>
            <a:noFill/>
          </a:ln>
          <a:extLst/>
        </p:spPr>
        <p:txBody>
          <a:bodyPr vert="horz" wrap="square" lIns="68561" tIns="0" rIns="68561" bIns="0" numCol="1" anchor="ctr" anchorCtr="0" compatLnSpc="1">
            <a:prstTxWarp prst="textNoShape">
              <a:avLst/>
            </a:prstTxWarp>
          </a:bodyPr>
          <a:lstStyle/>
          <a:p>
            <a:pPr algn="ctr" defTabSz="932418">
              <a:defRPr/>
            </a:pPr>
            <a:r>
              <a:rPr lang="en-US" sz="1020" b="1" kern="0" dirty="0">
                <a:solidFill>
                  <a:srgbClr val="FFFFFF"/>
                </a:solidFill>
                <a:latin typeface="Segoe UI"/>
              </a:rPr>
              <a:t>Technical Debt DataMart</a:t>
            </a:r>
          </a:p>
        </p:txBody>
      </p:sp>
      <p:sp>
        <p:nvSpPr>
          <p:cNvPr id="50" name="Rectangle 49"/>
          <p:cNvSpPr/>
          <p:nvPr/>
        </p:nvSpPr>
        <p:spPr>
          <a:xfrm>
            <a:off x="2239032" y="1792464"/>
            <a:ext cx="2217616" cy="1072705"/>
          </a:xfrm>
          <a:prstGeom prst="rect">
            <a:avLst/>
          </a:prstGeom>
          <a:solidFill>
            <a:srgbClr val="FFFFFF"/>
          </a:solidFill>
          <a:ln w="28575">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a:solidFill>
                <a:prstClr val="white"/>
              </a:solidFill>
              <a:latin typeface="Segoe UI"/>
            </a:endParaRPr>
          </a:p>
        </p:txBody>
      </p:sp>
      <p:pic>
        <p:nvPicPr>
          <p:cNvPr id="51" name="Picture 50"/>
          <p:cNvPicPr>
            <a:picLocks noChangeAspect="1"/>
          </p:cNvPicPr>
          <p:nvPr/>
        </p:nvPicPr>
        <p:blipFill>
          <a:blip r:embed="rId5"/>
          <a:stretch>
            <a:fillRect/>
          </a:stretch>
        </p:blipFill>
        <p:spPr>
          <a:xfrm>
            <a:off x="2436425" y="1922858"/>
            <a:ext cx="1586672" cy="376498"/>
          </a:xfrm>
          <a:prstGeom prst="rect">
            <a:avLst/>
          </a:prstGeom>
          <a:ln w="19050">
            <a:solidFill>
              <a:srgbClr val="00B050"/>
            </a:solidFill>
          </a:ln>
        </p:spPr>
      </p:pic>
      <p:sp>
        <p:nvSpPr>
          <p:cNvPr id="55" name="TextBox 54"/>
          <p:cNvSpPr txBox="1"/>
          <p:nvPr/>
        </p:nvSpPr>
        <p:spPr>
          <a:xfrm>
            <a:off x="10990606" y="3502425"/>
            <a:ext cx="870921" cy="644437"/>
          </a:xfrm>
          <a:prstGeom prst="rect">
            <a:avLst/>
          </a:prstGeom>
          <a:noFill/>
        </p:spPr>
        <p:txBody>
          <a:bodyPr wrap="none" rtlCol="0">
            <a:spAutoFit/>
          </a:bodyPr>
          <a:lstStyle/>
          <a:p>
            <a:pPr defTabSz="914224">
              <a:defRPr/>
            </a:pPr>
            <a:r>
              <a:rPr lang="en-GB" dirty="0">
                <a:solidFill>
                  <a:srgbClr val="00B050"/>
                </a:solidFill>
                <a:latin typeface="Segoe UI"/>
              </a:rPr>
              <a:t>Eclipse</a:t>
            </a:r>
          </a:p>
          <a:p>
            <a:pPr defTabSz="914224">
              <a:defRPr/>
            </a:pPr>
            <a:r>
              <a:rPr lang="en-GB" dirty="0">
                <a:solidFill>
                  <a:srgbClr val="00B050"/>
                </a:solidFill>
                <a:latin typeface="Segoe UI"/>
              </a:rPr>
              <a:t>IntelliJ</a:t>
            </a:r>
          </a:p>
        </p:txBody>
      </p:sp>
      <p:sp>
        <p:nvSpPr>
          <p:cNvPr id="56" name="TextBox 55"/>
          <p:cNvSpPr txBox="1"/>
          <p:nvPr/>
        </p:nvSpPr>
        <p:spPr>
          <a:xfrm>
            <a:off x="11043333" y="5039153"/>
            <a:ext cx="903921" cy="367477"/>
          </a:xfrm>
          <a:prstGeom prst="rect">
            <a:avLst/>
          </a:prstGeom>
          <a:noFill/>
        </p:spPr>
        <p:txBody>
          <a:bodyPr wrap="none" rtlCol="0">
            <a:spAutoFit/>
          </a:bodyPr>
          <a:lstStyle/>
          <a:p>
            <a:pPr defTabSz="914224">
              <a:defRPr/>
            </a:pPr>
            <a:r>
              <a:rPr lang="en-GB" dirty="0">
                <a:solidFill>
                  <a:srgbClr val="00B050"/>
                </a:solidFill>
                <a:latin typeface="Segoe UI"/>
              </a:rPr>
              <a:t>GitHub</a:t>
            </a:r>
          </a:p>
        </p:txBody>
      </p:sp>
      <p:sp>
        <p:nvSpPr>
          <p:cNvPr id="57" name="TextBox 56"/>
          <p:cNvSpPr txBox="1"/>
          <p:nvPr/>
        </p:nvSpPr>
        <p:spPr>
          <a:xfrm>
            <a:off x="10132523" y="5865011"/>
            <a:ext cx="1284223" cy="398279"/>
          </a:xfrm>
          <a:prstGeom prst="rect">
            <a:avLst/>
          </a:prstGeom>
          <a:noFill/>
        </p:spPr>
        <p:txBody>
          <a:bodyPr wrap="none" rtlCol="0">
            <a:spAutoFit/>
          </a:bodyPr>
          <a:lstStyle/>
          <a:p>
            <a:pPr defTabSz="914224">
              <a:defRPr/>
            </a:pPr>
            <a:r>
              <a:rPr lang="en-GB" sz="2000" dirty="0" err="1">
                <a:solidFill>
                  <a:srgbClr val="00B0F0"/>
                </a:solidFill>
                <a:latin typeface="Segoe UI"/>
              </a:rPr>
              <a:t>.Net</a:t>
            </a:r>
            <a:r>
              <a:rPr lang="en-GB" sz="2000" dirty="0">
                <a:solidFill>
                  <a:srgbClr val="00B0F0"/>
                </a:solidFill>
                <a:latin typeface="Segoe UI"/>
              </a:rPr>
              <a:t>, C++</a:t>
            </a:r>
          </a:p>
        </p:txBody>
      </p:sp>
      <p:sp>
        <p:nvSpPr>
          <p:cNvPr id="58" name="TextBox 57"/>
          <p:cNvSpPr txBox="1"/>
          <p:nvPr/>
        </p:nvSpPr>
        <p:spPr>
          <a:xfrm>
            <a:off x="3542440" y="3141107"/>
            <a:ext cx="3240856" cy="1013800"/>
          </a:xfrm>
          <a:prstGeom prst="rect">
            <a:avLst/>
          </a:prstGeom>
          <a:noFill/>
        </p:spPr>
        <p:txBody>
          <a:bodyPr wrap="square" rtlCol="0">
            <a:spAutoFit/>
          </a:bodyPr>
          <a:lstStyle/>
          <a:p>
            <a:pPr defTabSz="914224">
              <a:defRPr/>
            </a:pPr>
            <a:r>
              <a:rPr lang="en-GB" sz="2000" dirty="0">
                <a:solidFill>
                  <a:srgbClr val="00B050"/>
                </a:solidFill>
                <a:latin typeface="Segoe UI"/>
              </a:rPr>
              <a:t>Java, JS/html/CSS, Objective C, Android Lint, C/C++, …</a:t>
            </a:r>
          </a:p>
        </p:txBody>
      </p:sp>
      <p:sp>
        <p:nvSpPr>
          <p:cNvPr id="63" name="TextBox 62"/>
          <p:cNvSpPr txBox="1"/>
          <p:nvPr/>
        </p:nvSpPr>
        <p:spPr>
          <a:xfrm>
            <a:off x="2089188" y="4098112"/>
            <a:ext cx="913350" cy="367477"/>
          </a:xfrm>
          <a:prstGeom prst="rect">
            <a:avLst/>
          </a:prstGeom>
          <a:noFill/>
        </p:spPr>
        <p:txBody>
          <a:bodyPr wrap="none" rtlCol="0">
            <a:spAutoFit/>
          </a:bodyPr>
          <a:lstStyle/>
          <a:p>
            <a:pPr defTabSz="914224">
              <a:defRPr/>
            </a:pPr>
            <a:r>
              <a:rPr lang="en-GB" dirty="0">
                <a:solidFill>
                  <a:srgbClr val="00B050"/>
                </a:solidFill>
                <a:latin typeface="Segoe UI"/>
              </a:rPr>
              <a:t>Jenkins</a:t>
            </a:r>
          </a:p>
        </p:txBody>
      </p:sp>
      <p:sp>
        <p:nvSpPr>
          <p:cNvPr id="64" name="TextBox 63"/>
          <p:cNvSpPr txBox="1"/>
          <p:nvPr/>
        </p:nvSpPr>
        <p:spPr>
          <a:xfrm>
            <a:off x="2123331" y="3773987"/>
            <a:ext cx="866395" cy="367477"/>
          </a:xfrm>
          <a:prstGeom prst="rect">
            <a:avLst/>
          </a:prstGeom>
          <a:noFill/>
        </p:spPr>
        <p:txBody>
          <a:bodyPr wrap="none" rtlCol="0">
            <a:spAutoFit/>
          </a:bodyPr>
          <a:lstStyle/>
          <a:p>
            <a:pPr defTabSz="914224">
              <a:defRPr/>
            </a:pPr>
            <a:r>
              <a:rPr lang="en-GB" dirty="0">
                <a:solidFill>
                  <a:srgbClr val="00B050"/>
                </a:solidFill>
                <a:latin typeface="Segoe UI"/>
              </a:rPr>
              <a:t>Maven</a:t>
            </a:r>
          </a:p>
        </p:txBody>
      </p:sp>
      <p:sp>
        <p:nvSpPr>
          <p:cNvPr id="66" name="TextBox 65"/>
          <p:cNvSpPr txBox="1"/>
          <p:nvPr/>
        </p:nvSpPr>
        <p:spPr>
          <a:xfrm>
            <a:off x="8622452" y="879989"/>
            <a:ext cx="2821770" cy="459819"/>
          </a:xfrm>
          <a:prstGeom prst="rect">
            <a:avLst/>
          </a:prstGeom>
          <a:noFill/>
        </p:spPr>
        <p:txBody>
          <a:bodyPr wrap="none" rtlCol="0">
            <a:spAutoFit/>
          </a:bodyPr>
          <a:lstStyle/>
          <a:p>
            <a:pPr defTabSz="914224">
              <a:defRPr/>
            </a:pPr>
            <a:r>
              <a:rPr lang="en-GB" sz="2400" dirty="0">
                <a:solidFill>
                  <a:srgbClr val="00B0F0"/>
                </a:solidFill>
                <a:latin typeface="Segoe UI"/>
              </a:rPr>
              <a:t>What Microsoft has</a:t>
            </a:r>
          </a:p>
        </p:txBody>
      </p:sp>
      <p:sp>
        <p:nvSpPr>
          <p:cNvPr id="67" name="TextBox 66"/>
          <p:cNvSpPr txBox="1"/>
          <p:nvPr/>
        </p:nvSpPr>
        <p:spPr>
          <a:xfrm>
            <a:off x="8622451" y="1336518"/>
            <a:ext cx="3451310" cy="459819"/>
          </a:xfrm>
          <a:prstGeom prst="rect">
            <a:avLst/>
          </a:prstGeom>
          <a:noFill/>
        </p:spPr>
        <p:txBody>
          <a:bodyPr wrap="none" rtlCol="0">
            <a:spAutoFit/>
          </a:bodyPr>
          <a:lstStyle/>
          <a:p>
            <a:pPr defTabSz="914224">
              <a:defRPr/>
            </a:pPr>
            <a:r>
              <a:rPr lang="en-GB" sz="2400" dirty="0">
                <a:solidFill>
                  <a:srgbClr val="00B050"/>
                </a:solidFill>
                <a:latin typeface="Segoe UI"/>
              </a:rPr>
              <a:t>What SonarQube brings</a:t>
            </a:r>
          </a:p>
        </p:txBody>
      </p:sp>
      <p:cxnSp>
        <p:nvCxnSpPr>
          <p:cNvPr id="69" name="Straight Arrow Connector 68"/>
          <p:cNvCxnSpPr/>
          <p:nvPr/>
        </p:nvCxnSpPr>
        <p:spPr>
          <a:xfrm flipH="1" flipV="1">
            <a:off x="5246349" y="4003178"/>
            <a:ext cx="4733397" cy="1955827"/>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8" idx="3"/>
          </p:cNvCxnSpPr>
          <p:nvPr/>
        </p:nvCxnSpPr>
        <p:spPr>
          <a:xfrm>
            <a:off x="6783296" y="3648007"/>
            <a:ext cx="2904520" cy="134652"/>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349033" y="2385007"/>
            <a:ext cx="1752653" cy="367477"/>
          </a:xfrm>
          <a:prstGeom prst="rect">
            <a:avLst/>
          </a:prstGeom>
          <a:noFill/>
        </p:spPr>
        <p:txBody>
          <a:bodyPr wrap="none" rtlCol="0">
            <a:spAutoFit/>
          </a:bodyPr>
          <a:lstStyle/>
          <a:p>
            <a:pPr defTabSz="914224">
              <a:defRPr/>
            </a:pPr>
            <a:r>
              <a:rPr lang="en-GB" dirty="0">
                <a:solidFill>
                  <a:srgbClr val="00B050"/>
                </a:solidFill>
                <a:latin typeface="Segoe UI"/>
              </a:rPr>
              <a:t>on-</a:t>
            </a:r>
            <a:r>
              <a:rPr lang="en-GB" dirty="0" err="1">
                <a:solidFill>
                  <a:srgbClr val="00B050"/>
                </a:solidFill>
                <a:latin typeface="Segoe UI"/>
              </a:rPr>
              <a:t>prem</a:t>
            </a:r>
            <a:r>
              <a:rPr lang="en-GB" dirty="0">
                <a:solidFill>
                  <a:srgbClr val="00B050"/>
                </a:solidFill>
                <a:latin typeface="Segoe UI"/>
              </a:rPr>
              <a:t> server</a:t>
            </a:r>
          </a:p>
        </p:txBody>
      </p:sp>
      <p:sp>
        <p:nvSpPr>
          <p:cNvPr id="76" name="TextBox 75"/>
          <p:cNvSpPr txBox="1"/>
          <p:nvPr/>
        </p:nvSpPr>
        <p:spPr>
          <a:xfrm>
            <a:off x="5872623" y="1992241"/>
            <a:ext cx="1752653" cy="367477"/>
          </a:xfrm>
          <a:prstGeom prst="rect">
            <a:avLst/>
          </a:prstGeom>
          <a:noFill/>
        </p:spPr>
        <p:txBody>
          <a:bodyPr wrap="none" rtlCol="0">
            <a:spAutoFit/>
          </a:bodyPr>
          <a:lstStyle/>
          <a:p>
            <a:pPr defTabSz="914224">
              <a:defRPr/>
            </a:pPr>
            <a:r>
              <a:rPr lang="en-GB" dirty="0">
                <a:solidFill>
                  <a:srgbClr val="00B050"/>
                </a:solidFill>
                <a:latin typeface="Segoe UI"/>
              </a:rPr>
              <a:t>on-</a:t>
            </a:r>
            <a:r>
              <a:rPr lang="en-GB" dirty="0" err="1">
                <a:solidFill>
                  <a:srgbClr val="00B050"/>
                </a:solidFill>
                <a:latin typeface="Segoe UI"/>
              </a:rPr>
              <a:t>prem</a:t>
            </a:r>
            <a:r>
              <a:rPr lang="en-GB" dirty="0">
                <a:solidFill>
                  <a:srgbClr val="00B050"/>
                </a:solidFill>
                <a:latin typeface="Segoe UI"/>
              </a:rPr>
              <a:t> server</a:t>
            </a:r>
          </a:p>
        </p:txBody>
      </p:sp>
      <p:sp>
        <p:nvSpPr>
          <p:cNvPr id="59" name="TextBox 58"/>
          <p:cNvSpPr txBox="1"/>
          <p:nvPr/>
        </p:nvSpPr>
        <p:spPr>
          <a:xfrm>
            <a:off x="2436422" y="4430219"/>
            <a:ext cx="354584" cy="369332"/>
          </a:xfrm>
          <a:prstGeom prst="rect">
            <a:avLst/>
          </a:prstGeom>
          <a:noFill/>
        </p:spPr>
        <p:txBody>
          <a:bodyPr wrap="none" rtlCol="0">
            <a:spAutoFit/>
          </a:bodyPr>
          <a:lstStyle/>
          <a:p>
            <a:pPr defTabSz="914224">
              <a:defRPr/>
            </a:pPr>
            <a:r>
              <a:rPr lang="en-GB" dirty="0">
                <a:solidFill>
                  <a:srgbClr val="00B050"/>
                </a:solidFill>
                <a:latin typeface="Segoe UI"/>
              </a:rPr>
              <a:t>…</a:t>
            </a:r>
          </a:p>
        </p:txBody>
      </p:sp>
    </p:spTree>
    <p:extLst>
      <p:ext uri="{BB962C8B-B14F-4D97-AF65-F5344CB8AC3E}">
        <p14:creationId xmlns:p14="http://schemas.microsoft.com/office/powerpoint/2010/main" val="111895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63" grpId="0"/>
      <p:bldP spid="64" grpId="0"/>
      <p:bldP spid="67" grpId="0"/>
      <p:bldP spid="75" grpId="0"/>
      <p:bldP spid="76"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err="1">
                <a:solidFill>
                  <a:schemeClr val="bg1"/>
                </a:solidFill>
              </a:rPr>
              <a:t>SonarQube</a:t>
            </a:r>
            <a:r>
              <a:rPr lang="en-US" sz="4705">
                <a:solidFill>
                  <a:schemeClr val="bg1"/>
                </a:solidFill>
              </a:rPr>
              <a:t> Integration</a:t>
            </a:r>
            <a:endParaRPr lang="en-US" sz="4705" dirty="0">
              <a:solidFill>
                <a:schemeClr val="bg1"/>
              </a:solidFill>
            </a:endParaRPr>
          </a:p>
        </p:txBody>
      </p:sp>
      <p:sp>
        <p:nvSpPr>
          <p:cNvPr id="11" name="Content Placeholder 2"/>
          <p:cNvSpPr txBox="1">
            <a:spLocks/>
          </p:cNvSpPr>
          <p:nvPr/>
        </p:nvSpPr>
        <p:spPr>
          <a:xfrm>
            <a:off x="269241" y="1476950"/>
            <a:ext cx="3472749" cy="516560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Helps to control technical debt</a:t>
            </a:r>
          </a:p>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Build info used for deep analysis and problem prioritization</a:t>
            </a:r>
          </a:p>
          <a:p>
            <a:pPr lvl="0">
              <a:buClr>
                <a:srgbClr val="FFFFFF"/>
              </a:buClr>
              <a:defRPr/>
            </a:pPr>
            <a:r>
              <a:rPr lang="en-US" sz="2745" dirty="0">
                <a:gradFill>
                  <a:gsLst>
                    <a:gs pos="1250">
                      <a:srgbClr val="FFFFFF"/>
                    </a:gs>
                    <a:gs pos="100000">
                      <a:srgbClr val="FFFFFF"/>
                    </a:gs>
                  </a:gsLst>
                  <a:lin ang="5400000" scaled="0"/>
                </a:gradFill>
              </a:rPr>
              <a:t>Open source with paid offering</a:t>
            </a:r>
          </a:p>
          <a:p>
            <a:pPr lvl="0">
              <a:buClr>
                <a:srgbClr val="FFFFFF"/>
              </a:buClr>
              <a:defRPr/>
            </a:pPr>
            <a:r>
              <a:rPr lang="en-US" sz="2745" dirty="0">
                <a:gradFill>
                  <a:gsLst>
                    <a:gs pos="1250">
                      <a:srgbClr val="FFFFFF"/>
                    </a:gs>
                    <a:gs pos="100000">
                      <a:srgbClr val="FFFFFF"/>
                    </a:gs>
                  </a:gsLst>
                  <a:lin ang="5400000" scaled="0"/>
                </a:gradFill>
              </a:rPr>
              <a:t>Popular, de-facto standard</a:t>
            </a:r>
          </a:p>
          <a:p>
            <a:pPr lvl="0">
              <a:buClr>
                <a:srgbClr val="FFFFFF"/>
              </a:buClr>
              <a:defRPr/>
            </a:pPr>
            <a:r>
              <a:rPr lang="en-US" sz="2745" dirty="0">
                <a:gradFill>
                  <a:gsLst>
                    <a:gs pos="1250">
                      <a:srgbClr val="FFFFFF"/>
                    </a:gs>
                    <a:gs pos="100000">
                      <a:srgbClr val="FFFFFF"/>
                    </a:gs>
                  </a:gsLst>
                  <a:lin ang="5400000" scaled="0"/>
                </a:gradFill>
              </a:rPr>
              <a:t>Rich ecosystem</a:t>
            </a:r>
          </a:p>
          <a:p>
            <a:pPr lvl="0">
              <a:buClr>
                <a:srgbClr val="FFFFFF"/>
              </a:buClr>
              <a:defRPr/>
            </a:pPr>
            <a:r>
              <a:rPr lang="en-US" sz="2745" dirty="0">
                <a:gradFill>
                  <a:gsLst>
                    <a:gs pos="1250">
                      <a:srgbClr val="FFFFFF"/>
                    </a:gs>
                    <a:gs pos="100000">
                      <a:srgbClr val="FFFFFF"/>
                    </a:gs>
                  </a:gsLst>
                  <a:lin ang="5400000" scaled="0"/>
                </a:gradFill>
              </a:rPr>
              <a:t>For Java &amp; .NET</a:t>
            </a: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p:txBody>
      </p:sp>
      <p:pic>
        <p:nvPicPr>
          <p:cNvPr id="6" name="Picture 5" descr="sonarqube-512x2132-bg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0475" y="167339"/>
            <a:ext cx="3289069" cy="789871"/>
          </a:xfrm>
          <a:prstGeom prst="rect">
            <a:avLst/>
          </a:prstGeom>
        </p:spPr>
      </p:pic>
      <p:pic>
        <p:nvPicPr>
          <p:cNvPr id="9" name="Picture 8"/>
          <p:cNvPicPr>
            <a:picLocks noChangeAspect="1"/>
          </p:cNvPicPr>
          <p:nvPr/>
        </p:nvPicPr>
        <p:blipFill>
          <a:blip r:embed="rId5"/>
          <a:stretch>
            <a:fillRect/>
          </a:stretch>
        </p:blipFill>
        <p:spPr>
          <a:xfrm>
            <a:off x="4011231" y="1476950"/>
            <a:ext cx="8744300" cy="4825208"/>
          </a:xfrm>
          <a:prstGeom prst="rect">
            <a:avLst/>
          </a:prstGeom>
        </p:spPr>
      </p:pic>
    </p:spTree>
    <p:extLst>
      <p:ext uri="{BB962C8B-B14F-4D97-AF65-F5344CB8AC3E}">
        <p14:creationId xmlns:p14="http://schemas.microsoft.com/office/powerpoint/2010/main" val="3649364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2" name="Isosceles Triangle 41"/>
          <p:cNvSpPr/>
          <p:nvPr/>
        </p:nvSpPr>
        <p:spPr bwMode="auto">
          <a:xfrm rot="5400000" flipH="1">
            <a:off x="9325564" y="4240085"/>
            <a:ext cx="500130" cy="431147"/>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53" name="Rectangle 52"/>
          <p:cNvSpPr/>
          <p:nvPr/>
        </p:nvSpPr>
        <p:spPr bwMode="auto">
          <a:xfrm flipV="1">
            <a:off x="2085241" y="4413603"/>
            <a:ext cx="7305509" cy="7058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0" name="Rectangle 39"/>
          <p:cNvSpPr/>
          <p:nvPr/>
        </p:nvSpPr>
        <p:spPr bwMode="auto">
          <a:xfrm flipV="1">
            <a:off x="8659215" y="4411705"/>
            <a:ext cx="747021" cy="83356"/>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9" name="Rectangle 38"/>
          <p:cNvSpPr/>
          <p:nvPr/>
        </p:nvSpPr>
        <p:spPr bwMode="auto">
          <a:xfrm flipV="1">
            <a:off x="7225351" y="4411707"/>
            <a:ext cx="1097705" cy="8335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bwMode="auto">
          <a:xfrm flipV="1">
            <a:off x="5532105" y="4411707"/>
            <a:ext cx="1340486" cy="8335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bwMode="auto">
          <a:xfrm flipV="1">
            <a:off x="3888659" y="4411707"/>
            <a:ext cx="1315586" cy="8335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33" name="Picture 3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95173" y="2237704"/>
            <a:ext cx="4362494" cy="4362663"/>
          </a:xfrm>
          <a:prstGeom prst="rect">
            <a:avLst/>
          </a:prstGeom>
        </p:spPr>
      </p:pic>
      <p:sp>
        <p:nvSpPr>
          <p:cNvPr id="35" name="Freeform 11"/>
          <p:cNvSpPr>
            <a:spLocks/>
          </p:cNvSpPr>
          <p:nvPr/>
        </p:nvSpPr>
        <p:spPr bwMode="auto">
          <a:xfrm>
            <a:off x="-13980" y="4418670"/>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p:cNvSpPr/>
          <p:nvPr/>
        </p:nvSpPr>
        <p:spPr bwMode="auto">
          <a:xfrm flipV="1">
            <a:off x="2413293" y="4411707"/>
            <a:ext cx="1153731" cy="83353"/>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 name="Group 11"/>
          <p:cNvGrpSpPr/>
          <p:nvPr/>
        </p:nvGrpSpPr>
        <p:grpSpPr>
          <a:xfrm>
            <a:off x="6097545" y="1952172"/>
            <a:ext cx="1863828" cy="2472519"/>
            <a:chOff x="5701653" y="1978121"/>
            <a:chExt cx="1901202" cy="2522098"/>
          </a:xfrm>
        </p:grpSpPr>
        <p:pic>
          <p:nvPicPr>
            <p:cNvPr id="116" name="Picture 115"/>
            <p:cNvPicPr>
              <a:picLocks noChangeAspect="1"/>
            </p:cNvPicPr>
            <p:nvPr/>
          </p:nvPicPr>
          <p:blipFill>
            <a:blip r:embed="rId4"/>
            <a:stretch>
              <a:fillRect/>
            </a:stretch>
          </p:blipFill>
          <p:spPr>
            <a:xfrm>
              <a:off x="6030454" y="3700379"/>
              <a:ext cx="1293456" cy="799840"/>
            </a:xfrm>
            <a:prstGeom prst="rect">
              <a:avLst/>
            </a:prstGeom>
          </p:spPr>
        </p:pic>
        <p:pic>
          <p:nvPicPr>
            <p:cNvPr id="117" name="Picture 116"/>
            <p:cNvPicPr>
              <a:picLocks noChangeAspect="1"/>
            </p:cNvPicPr>
            <p:nvPr/>
          </p:nvPicPr>
          <p:blipFill>
            <a:blip r:embed="rId5"/>
            <a:stretch>
              <a:fillRect/>
            </a:stretch>
          </p:blipFill>
          <p:spPr>
            <a:xfrm flipV="1">
              <a:off x="5892979" y="2465446"/>
              <a:ext cx="1102383" cy="1498554"/>
            </a:xfrm>
            <a:prstGeom prst="rect">
              <a:avLst/>
            </a:prstGeom>
          </p:spPr>
        </p:pic>
        <p:sp>
          <p:nvSpPr>
            <p:cNvPr id="118"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21"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20" name="TextBox 119"/>
            <p:cNvSpPr txBox="1"/>
            <p:nvPr/>
          </p:nvSpPr>
          <p:spPr>
            <a:xfrm>
              <a:off x="6187440" y="2299985"/>
              <a:ext cx="130658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Cloud</a:t>
              </a:r>
              <a:br>
                <a:rPr kumimoji="0" lang="en-US" sz="1568"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568"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Load Testing</a:t>
              </a:r>
            </a:p>
          </p:txBody>
        </p:sp>
      </p:gr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a:ln w="3175">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nvGrpSpPr>
          <p:cNvPr id="10" name="Group 9"/>
          <p:cNvGrpSpPr/>
          <p:nvPr/>
        </p:nvGrpSpPr>
        <p:grpSpPr>
          <a:xfrm>
            <a:off x="4440322" y="2943949"/>
            <a:ext cx="1832154" cy="1674975"/>
            <a:chOff x="3840480" y="3002484"/>
            <a:chExt cx="1868892" cy="1708561"/>
          </a:xfrm>
        </p:grpSpPr>
        <p:sp>
          <p:nvSpPr>
            <p:cNvPr id="98" name="TextBox 97"/>
            <p:cNvSpPr txBox="1"/>
            <p:nvPr/>
          </p:nvSpPr>
          <p:spPr>
            <a:xfrm>
              <a:off x="3840480" y="3002484"/>
              <a:ext cx="1868892" cy="59650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Integration testing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environment</a:t>
              </a:r>
            </a:p>
          </p:txBody>
        </p:sp>
        <p:cxnSp>
          <p:nvCxnSpPr>
            <p:cNvPr id="97" name="Straight Connector 96"/>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 name="Group 10"/>
          <p:cNvGrpSpPr/>
          <p:nvPr/>
        </p:nvGrpSpPr>
        <p:grpSpPr>
          <a:xfrm>
            <a:off x="2643581" y="4260357"/>
            <a:ext cx="2158837" cy="1722464"/>
            <a:chOff x="2339395" y="4345288"/>
            <a:chExt cx="2202126" cy="1757003"/>
          </a:xfrm>
        </p:grpSpPr>
        <p:sp>
          <p:nvSpPr>
            <p:cNvPr id="101" name="TextBox 100"/>
            <p:cNvSpPr txBox="1"/>
            <p:nvPr/>
          </p:nvSpPr>
          <p:spPr>
            <a:xfrm>
              <a:off x="2339395" y="5505790"/>
              <a:ext cx="2202126" cy="59650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Automated functional testing environment</a:t>
              </a:r>
            </a:p>
          </p:txBody>
        </p:sp>
        <p:cxnSp>
          <p:nvCxnSpPr>
            <p:cNvPr id="100" name="Straight Connector 99"/>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04" name="Oval 103"/>
          <p:cNvSpPr/>
          <p:nvPr/>
        </p:nvSpPr>
        <p:spPr bwMode="auto">
          <a:xfrm>
            <a:off x="2004506" y="4249693"/>
            <a:ext cx="386591" cy="386591"/>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4108" tIns="143428" rIns="179285" bIns="105877"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3</a:t>
            </a:r>
          </a:p>
        </p:txBody>
      </p:sp>
      <p:grpSp>
        <p:nvGrpSpPr>
          <p:cNvPr id="4" name="Group 3"/>
          <p:cNvGrpSpPr/>
          <p:nvPr/>
        </p:nvGrpSpPr>
        <p:grpSpPr>
          <a:xfrm>
            <a:off x="6260553" y="4260357"/>
            <a:ext cx="1580148" cy="1682870"/>
            <a:chOff x="5882639" y="4345288"/>
            <a:chExt cx="1611833" cy="1716615"/>
          </a:xfrm>
        </p:grpSpPr>
        <p:cxnSp>
          <p:nvCxnSpPr>
            <p:cNvPr id="24" name="Straight Connector 23"/>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82639" y="5465402"/>
              <a:ext cx="1611833" cy="59650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Pre-production environment</a:t>
              </a:r>
            </a:p>
          </p:txBody>
        </p:sp>
        <p:sp>
          <p:nvSpPr>
            <p:cNvPr id="23" name="Oval 22"/>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9" name="Group 8"/>
          <p:cNvGrpSpPr/>
          <p:nvPr/>
        </p:nvGrpSpPr>
        <p:grpSpPr>
          <a:xfrm>
            <a:off x="7828777" y="2947271"/>
            <a:ext cx="1294837" cy="1671653"/>
            <a:chOff x="8310879" y="3005872"/>
            <a:chExt cx="1320801" cy="1705173"/>
          </a:xfrm>
        </p:grpSpPr>
        <p:cxnSp>
          <p:nvCxnSpPr>
            <p:cNvPr id="29" name="Straight Connector 28"/>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1" name="TextBox 30"/>
            <p:cNvSpPr txBox="1"/>
            <p:nvPr/>
          </p:nvSpPr>
          <p:spPr>
            <a:xfrm>
              <a:off x="8310879" y="3005872"/>
              <a:ext cx="1320801" cy="59650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Staging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environment</a:t>
              </a:r>
            </a:p>
          </p:txBody>
        </p:sp>
      </p:grpSp>
      <p:sp>
        <p:nvSpPr>
          <p:cNvPr id="34" name="Rectangle 33"/>
          <p:cNvSpPr/>
          <p:nvPr/>
        </p:nvSpPr>
        <p:spPr>
          <a:xfrm>
            <a:off x="9848251" y="4231566"/>
            <a:ext cx="2247547" cy="4525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Monitor + Learn</a:t>
            </a:r>
            <a:endParaRPr kumimoji="0" lang="en-US" sz="1765"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58" name="TextBox 57"/>
          <p:cNvSpPr txBox="1"/>
          <p:nvPr/>
        </p:nvSpPr>
        <p:spPr>
          <a:xfrm>
            <a:off x="1412442" y="984940"/>
            <a:ext cx="8392204" cy="8146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2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When all tests pass, the build is deployed to testing environments for each stage in the release process</a:t>
            </a:r>
          </a:p>
        </p:txBody>
      </p:sp>
      <p:sp>
        <p:nvSpPr>
          <p:cNvPr id="59" name="Title 18"/>
          <p:cNvSpPr txBox="1">
            <a:spLocks/>
          </p:cNvSpPr>
          <p:nvPr/>
        </p:nvSpPr>
        <p:spPr>
          <a:xfrm>
            <a:off x="1314757" y="254197"/>
            <a:ext cx="10804237"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Release</a:t>
            </a:r>
          </a:p>
        </p:txBody>
      </p:sp>
      <p:sp>
        <p:nvSpPr>
          <p:cNvPr id="41" name="Isosceles Triangle 40"/>
          <p:cNvSpPr/>
          <p:nvPr/>
        </p:nvSpPr>
        <p:spPr bwMode="auto">
          <a:xfrm rot="5400000" flipH="1">
            <a:off x="9325563" y="4238528"/>
            <a:ext cx="500130" cy="431147"/>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2" name="Picture 1" descr="DevOpsGraphic_v6-04.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04" y="112540"/>
            <a:ext cx="1597770" cy="1419339"/>
          </a:xfrm>
          <a:prstGeom prst="rect">
            <a:avLst/>
          </a:prstGeom>
        </p:spPr>
      </p:pic>
    </p:spTree>
    <p:extLst>
      <p:ext uri="{BB962C8B-B14F-4D97-AF65-F5344CB8AC3E}">
        <p14:creationId xmlns:p14="http://schemas.microsoft.com/office/powerpoint/2010/main" val="423901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3"/>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wipe(down)">
                                      <p:cBhvr>
                                        <p:cTn id="9" dur="500"/>
                                        <p:tgtEl>
                                          <p:spTgt spid="3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36" grpId="0" animBg="1"/>
      <p:bldP spid="104" grpId="0" animBg="1"/>
      <p:bldP spid="34" grpId="0"/>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3"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400" dirty="0">
                <a:solidFill>
                  <a:schemeClr val="bg1"/>
                </a:solidFill>
              </a:rPr>
              <a:t>Release</a:t>
            </a:r>
            <a:r>
              <a:rPr lang="en-US" sz="4705" dirty="0">
                <a:solidFill>
                  <a:schemeClr val="bg1"/>
                </a:solidFill>
              </a:rPr>
              <a:t> management</a:t>
            </a:r>
          </a:p>
        </p:txBody>
      </p:sp>
      <p:sp>
        <p:nvSpPr>
          <p:cNvPr id="11" name="Content Placeholder 2"/>
          <p:cNvSpPr txBox="1">
            <a:spLocks/>
          </p:cNvSpPr>
          <p:nvPr/>
        </p:nvSpPr>
        <p:spPr>
          <a:xfrm>
            <a:off x="282820" y="1115389"/>
            <a:ext cx="6031994" cy="564714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it-IT"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End-to-end traceability</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View change summaries before approving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automated releases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Track work items as they deploy to production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through change summaries</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End-to-end automation</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Automate the deployment process to deploy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to each environment the same way</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Automate approval workflow to reduce delays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and coordination issues</a:t>
            </a:r>
          </a:p>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it-IT"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Configuration as code</a:t>
            </a:r>
          </a:p>
          <a:p>
            <a:pPr marL="344488" marR="0" lvl="0" indent="0" algn="l" defTabSz="932468" rtl="0" eaLnBrk="1" fontAlgn="auto" latinLnBrk="0" hangingPunct="1">
              <a:lnSpc>
                <a:spcPct val="90000"/>
              </a:lnSpc>
              <a:spcBef>
                <a:spcPts val="1200"/>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Set the desired state configuration (DSC) in code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for readability and to execute in PowerShell</a:t>
            </a:r>
          </a:p>
          <a:p>
            <a:pPr marL="342900" marR="0" lvl="0" indent="-342900" algn="l" defTabSz="932742" rtl="0" eaLnBrk="1" fontAlgn="auto" latinLnBrk="0" hangingPunct="1">
              <a:lnSpc>
                <a:spcPct val="90000"/>
              </a:lnSpc>
              <a:spcBef>
                <a:spcPts val="2400"/>
              </a:spcBef>
              <a:spcAft>
                <a:spcPts val="0"/>
              </a:spcAft>
              <a:buClr>
                <a:srgbClr val="FFFFFF"/>
              </a:buClr>
              <a:buSzPct val="100000"/>
              <a:buFontTx/>
              <a:buBlip>
                <a:blip r:embed="rId3"/>
              </a:buBlip>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Deploy consistently</a:t>
            </a:r>
          </a:p>
          <a:p>
            <a:pPr marL="344488" marR="0" lvl="0" indent="0" algn="l" defTabSz="932468" rtl="0" eaLnBrk="1" fontAlgn="auto" latinLnBrk="0" hangingPunct="1">
              <a:lnSpc>
                <a:spcPct val="90000"/>
              </a:lnSpc>
              <a:spcBef>
                <a:spcPts val="1200"/>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Deploy applications on-premises or in the cloud</a:t>
            </a:r>
          </a:p>
          <a:p>
            <a:pPr marL="344488" marR="0" lvl="0" indent="0" algn="l" defTabSz="932468" rtl="0" eaLnBrk="1" fontAlgn="auto" latinLnBrk="0" hangingPunct="1">
              <a:lnSpc>
                <a:spcPct val="90000"/>
              </a:lnSpc>
              <a:spcBef>
                <a:spcPts val="1200"/>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Use templates for consistency or to trigger </a:t>
            </a:r>
            <a:b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b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a typeface="+mn-ea"/>
                <a:cs typeface="+mn-cs"/>
              </a:rPr>
              <a:t>a deployment from a build</a:t>
            </a:r>
          </a:p>
        </p:txBody>
      </p:sp>
      <p:pic>
        <p:nvPicPr>
          <p:cNvPr id="7" name="Picture 6"/>
          <p:cNvPicPr>
            <a:picLocks noChangeAspect="1"/>
          </p:cNvPicPr>
          <p:nvPr/>
        </p:nvPicPr>
        <p:blipFill>
          <a:blip r:embed="rId4"/>
          <a:stretch>
            <a:fillRect/>
          </a:stretch>
        </p:blipFill>
        <p:spPr>
          <a:xfrm>
            <a:off x="6485484" y="193541"/>
            <a:ext cx="1528564" cy="563155"/>
          </a:xfrm>
          <a:prstGeom prst="rect">
            <a:avLst/>
          </a:prstGeom>
        </p:spPr>
      </p:pic>
      <p:pic>
        <p:nvPicPr>
          <p:cNvPr id="9" name="Picture 8"/>
          <p:cNvPicPr>
            <a:picLocks noChangeAspect="1"/>
          </p:cNvPicPr>
          <p:nvPr/>
        </p:nvPicPr>
        <p:blipFill>
          <a:blip r:embed="rId5"/>
          <a:stretch>
            <a:fillRect/>
          </a:stretch>
        </p:blipFill>
        <p:spPr>
          <a:xfrm>
            <a:off x="6349174" y="2474624"/>
            <a:ext cx="4413597" cy="1590948"/>
          </a:xfrm>
          <a:prstGeom prst="rect">
            <a:avLst/>
          </a:prstGeom>
        </p:spPr>
      </p:pic>
      <p:pic>
        <p:nvPicPr>
          <p:cNvPr id="8" name="Picture 7"/>
          <p:cNvPicPr>
            <a:picLocks noChangeAspect="1"/>
          </p:cNvPicPr>
          <p:nvPr/>
        </p:nvPicPr>
        <p:blipFill>
          <a:blip r:embed="rId6"/>
          <a:stretch>
            <a:fillRect/>
          </a:stretch>
        </p:blipFill>
        <p:spPr>
          <a:xfrm>
            <a:off x="7741227" y="462089"/>
            <a:ext cx="4353589" cy="2139214"/>
          </a:xfrm>
          <a:prstGeom prst="rect">
            <a:avLst/>
          </a:prstGeom>
        </p:spPr>
      </p:pic>
      <p:pic>
        <p:nvPicPr>
          <p:cNvPr id="10" name="Picture 9"/>
          <p:cNvPicPr>
            <a:picLocks noChangeAspect="1"/>
          </p:cNvPicPr>
          <p:nvPr/>
        </p:nvPicPr>
        <p:blipFill>
          <a:blip r:embed="rId7"/>
          <a:stretch>
            <a:fillRect/>
          </a:stretch>
        </p:blipFill>
        <p:spPr>
          <a:xfrm>
            <a:off x="5231209" y="4327359"/>
            <a:ext cx="5020035" cy="2435177"/>
          </a:xfrm>
          <a:prstGeom prst="rect">
            <a:avLst/>
          </a:prstGeom>
        </p:spPr>
      </p:pic>
      <p:pic>
        <p:nvPicPr>
          <p:cNvPr id="3" name="Picture 2"/>
          <p:cNvPicPr>
            <a:picLocks noChangeAspect="1"/>
          </p:cNvPicPr>
          <p:nvPr/>
        </p:nvPicPr>
        <p:blipFill>
          <a:blip r:embed="rId8"/>
          <a:stretch>
            <a:fillRect/>
          </a:stretch>
        </p:blipFill>
        <p:spPr>
          <a:xfrm>
            <a:off x="9057516" y="3871709"/>
            <a:ext cx="2387455" cy="721343"/>
          </a:xfrm>
          <a:prstGeom prst="rect">
            <a:avLst/>
          </a:prstGeom>
        </p:spPr>
      </p:pic>
    </p:spTree>
    <p:extLst>
      <p:ext uri="{BB962C8B-B14F-4D97-AF65-F5344CB8AC3E}">
        <p14:creationId xmlns:p14="http://schemas.microsoft.com/office/powerpoint/2010/main" val="39444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3"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2" y="289957"/>
            <a:ext cx="3222104" cy="899537"/>
          </a:xfrm>
        </p:spPr>
        <p:txBody>
          <a:bodyPr/>
          <a:lstStyle/>
          <a:p>
            <a:r>
              <a:rPr lang="en-US" sz="4400" dirty="0">
                <a:solidFill>
                  <a:schemeClr val="bg1"/>
                </a:solidFill>
              </a:rPr>
              <a:t>Release</a:t>
            </a:r>
            <a:r>
              <a:rPr lang="en-US" sz="4705" dirty="0">
                <a:solidFill>
                  <a:schemeClr val="bg1"/>
                </a:solidFill>
              </a:rPr>
              <a:t> Pipeline</a:t>
            </a:r>
          </a:p>
        </p:txBody>
      </p:sp>
      <p:pic>
        <p:nvPicPr>
          <p:cNvPr id="12" name="Picture 11"/>
          <p:cNvPicPr>
            <a:picLocks noChangeAspect="1"/>
          </p:cNvPicPr>
          <p:nvPr/>
        </p:nvPicPr>
        <p:blipFill>
          <a:blip r:embed="rId3"/>
          <a:stretch>
            <a:fillRect/>
          </a:stretch>
        </p:blipFill>
        <p:spPr>
          <a:xfrm>
            <a:off x="2484511" y="143552"/>
            <a:ext cx="9390607" cy="3974788"/>
          </a:xfrm>
          <a:prstGeom prst="rect">
            <a:avLst/>
          </a:prstGeom>
        </p:spPr>
      </p:pic>
      <p:pic>
        <p:nvPicPr>
          <p:cNvPr id="4" name="Picture 3"/>
          <p:cNvPicPr>
            <a:picLocks noChangeAspect="1"/>
          </p:cNvPicPr>
          <p:nvPr/>
        </p:nvPicPr>
        <p:blipFill>
          <a:blip r:embed="rId4"/>
          <a:stretch>
            <a:fillRect/>
          </a:stretch>
        </p:blipFill>
        <p:spPr>
          <a:xfrm>
            <a:off x="2484511" y="4358553"/>
            <a:ext cx="4344323" cy="2258747"/>
          </a:xfrm>
          <a:prstGeom prst="rect">
            <a:avLst/>
          </a:prstGeom>
        </p:spPr>
      </p:pic>
      <p:pic>
        <p:nvPicPr>
          <p:cNvPr id="6" name="Picture 5"/>
          <p:cNvPicPr>
            <a:picLocks noChangeAspect="1"/>
          </p:cNvPicPr>
          <p:nvPr/>
        </p:nvPicPr>
        <p:blipFill>
          <a:blip r:embed="rId5"/>
          <a:stretch>
            <a:fillRect/>
          </a:stretch>
        </p:blipFill>
        <p:spPr>
          <a:xfrm>
            <a:off x="7110584" y="3304309"/>
            <a:ext cx="3920585" cy="3387437"/>
          </a:xfrm>
          <a:prstGeom prst="rect">
            <a:avLst/>
          </a:prstGeom>
        </p:spPr>
      </p:pic>
      <p:cxnSp>
        <p:nvCxnSpPr>
          <p:cNvPr id="7" name="Straight Arrow Connector 6"/>
          <p:cNvCxnSpPr/>
          <p:nvPr/>
        </p:nvCxnSpPr>
        <p:spPr>
          <a:xfrm flipH="1" flipV="1">
            <a:off x="10273533" y="4118340"/>
            <a:ext cx="1158862" cy="542579"/>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8" name="Straight Arrow Connector 7"/>
          <p:cNvCxnSpPr/>
          <p:nvPr/>
        </p:nvCxnSpPr>
        <p:spPr>
          <a:xfrm>
            <a:off x="1454492" y="4851265"/>
            <a:ext cx="1264268" cy="293523"/>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9" name="Straight Arrow Connector 8"/>
          <p:cNvCxnSpPr/>
          <p:nvPr/>
        </p:nvCxnSpPr>
        <p:spPr>
          <a:xfrm flipH="1">
            <a:off x="9975345" y="1777011"/>
            <a:ext cx="877619" cy="469247"/>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124049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grpSp>
        <p:nvGrpSpPr>
          <p:cNvPr id="4" name="Group 3"/>
          <p:cNvGrpSpPr/>
          <p:nvPr/>
        </p:nvGrpSpPr>
        <p:grpSpPr>
          <a:xfrm>
            <a:off x="5980109" y="2588353"/>
            <a:ext cx="1921941" cy="1645011"/>
            <a:chOff x="7550573" y="1824209"/>
            <a:chExt cx="2613973" cy="2237329"/>
          </a:xfrm>
        </p:grpSpPr>
        <p:sp>
          <p:nvSpPr>
            <p:cNvPr id="5" name="Rectangle 4"/>
            <p:cNvSpPr>
              <a:spLocks/>
            </p:cNvSpPr>
            <p:nvPr/>
          </p:nvSpPr>
          <p:spPr bwMode="auto">
            <a:xfrm>
              <a:off x="7550573" y="3378213"/>
              <a:ext cx="2613973" cy="6833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059"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12322" y="4480900"/>
            <a:ext cx="8741882" cy="75951"/>
          </a:xfrm>
          <a:prstGeom prst="rect">
            <a:avLst/>
          </a:prstGeom>
          <a:solidFill>
            <a:srgbClr val="45226D">
              <a:alpha val="38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p:cNvGrpSpPr/>
          <p:nvPr/>
        </p:nvGrpSpPr>
        <p:grpSpPr>
          <a:xfrm>
            <a:off x="2213380" y="2588352"/>
            <a:ext cx="1921941" cy="1645010"/>
            <a:chOff x="6258277" y="1915440"/>
            <a:chExt cx="1828800" cy="1565290"/>
          </a:xfrm>
        </p:grpSpPr>
        <p:sp>
          <p:nvSpPr>
            <p:cNvPr id="11" name="Rectangle 10"/>
            <p:cNvSpPr>
              <a:spLocks/>
            </p:cNvSpPr>
            <p:nvPr/>
          </p:nvSpPr>
          <p:spPr bwMode="auto">
            <a:xfrm>
              <a:off x="6258277" y="3002659"/>
              <a:ext cx="1828800" cy="4780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059"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15" name="Group 14"/>
          <p:cNvGrpSpPr/>
          <p:nvPr/>
        </p:nvGrpSpPr>
        <p:grpSpPr>
          <a:xfrm>
            <a:off x="7863473" y="2588352"/>
            <a:ext cx="1921941" cy="1645010"/>
            <a:chOff x="10407650" y="1915440"/>
            <a:chExt cx="1828800" cy="1565290"/>
          </a:xfrm>
        </p:grpSpPr>
        <p:sp>
          <p:nvSpPr>
            <p:cNvPr id="16" name="Rectangle 15"/>
            <p:cNvSpPr>
              <a:spLocks/>
            </p:cNvSpPr>
            <p:nvPr/>
          </p:nvSpPr>
          <p:spPr bwMode="auto">
            <a:xfrm>
              <a:off x="10407650" y="3002659"/>
              <a:ext cx="1828800" cy="4780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059"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20" name="Group 19"/>
          <p:cNvGrpSpPr/>
          <p:nvPr/>
        </p:nvGrpSpPr>
        <p:grpSpPr>
          <a:xfrm>
            <a:off x="4096744" y="2588352"/>
            <a:ext cx="1921941" cy="1645010"/>
            <a:chOff x="7641922" y="1915440"/>
            <a:chExt cx="1828800" cy="1565290"/>
          </a:xfrm>
        </p:grpSpPr>
        <p:sp>
          <p:nvSpPr>
            <p:cNvPr id="21" name="Rectangle 20"/>
            <p:cNvSpPr>
              <a:spLocks/>
            </p:cNvSpPr>
            <p:nvPr/>
          </p:nvSpPr>
          <p:spPr bwMode="auto">
            <a:xfrm>
              <a:off x="7641922" y="3002659"/>
              <a:ext cx="1828800" cy="4780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059"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44062" y="4796149"/>
            <a:ext cx="5756149" cy="605011"/>
            <a:chOff x="1563420" y="4527420"/>
            <a:chExt cx="7315376" cy="822858"/>
          </a:xfrm>
        </p:grpSpPr>
        <p:sp>
          <p:nvSpPr>
            <p:cNvPr id="26" name="Rectangle 25"/>
            <p:cNvSpPr>
              <a:spLocks/>
            </p:cNvSpPr>
            <p:nvPr/>
          </p:nvSpPr>
          <p:spPr bwMode="auto">
            <a:xfrm>
              <a:off x="1563420" y="4527420"/>
              <a:ext cx="2191619" cy="822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3864845" y="4527420"/>
              <a:ext cx="1552823" cy="822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228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476948" y="4665006"/>
            <a:ext cx="1141723"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26965" y="5411566"/>
            <a:ext cx="1447386"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14863" y="5411566"/>
            <a:ext cx="1577151"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832525" y="5411566"/>
            <a:ext cx="586417"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6959454" y="5411566"/>
            <a:ext cx="1776523"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Cordova</a:t>
            </a:r>
          </a:p>
        </p:txBody>
      </p:sp>
      <p:sp>
        <p:nvSpPr>
          <p:cNvPr id="34" name="Rectangle 33"/>
          <p:cNvSpPr>
            <a:spLocks/>
          </p:cNvSpPr>
          <p:nvPr/>
        </p:nvSpPr>
        <p:spPr bwMode="auto">
          <a:xfrm>
            <a:off x="9276487" y="5411566"/>
            <a:ext cx="1174835"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6148" y="1208091"/>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656003" y="1202042"/>
            <a:ext cx="3078582" cy="688185"/>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399840"/>
            </a:xfrm>
            <a:prstGeom prst="rect">
              <a:avLst/>
            </a:prstGeom>
            <a:noFill/>
          </p:spPr>
          <p:txBody>
            <a:bodyPr wrap="square" lIns="0" tIns="0" rIns="0" bIns="0" rtlCol="0">
              <a:spAutoFit/>
            </a:bodyPr>
            <a:lstStyle/>
            <a:p>
              <a:pPr marL="0" marR="0" lvl="0" indent="0" defTabSz="895907" eaLnBrk="1" fontAlgn="auto" latinLnBrk="0" hangingPunct="1">
                <a:lnSpc>
                  <a:spcPct val="90000"/>
                </a:lnSpc>
                <a:spcBef>
                  <a:spcPts val="0"/>
                </a:spcBef>
                <a:spcAft>
                  <a:spcPts val="0"/>
                </a:spcAft>
                <a:buClrTx/>
                <a:buSzTx/>
                <a:buFontTx/>
                <a:buNone/>
                <a:tabLst/>
                <a:defRPr/>
              </a:pPr>
              <a:r>
                <a:rPr kumimoji="0" lang="en-US" sz="2500" b="0" i="0" u="none" strike="noStrike" kern="0" cap="none" spc="-15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Code</a:t>
              </a:r>
            </a:p>
          </p:txBody>
        </p:sp>
      </p:grpSp>
      <p:grpSp>
        <p:nvGrpSpPr>
          <p:cNvPr id="39" name="Group 38"/>
          <p:cNvGrpSpPr/>
          <p:nvPr/>
        </p:nvGrpSpPr>
        <p:grpSpPr>
          <a:xfrm>
            <a:off x="5729646" y="1191436"/>
            <a:ext cx="3425196" cy="862642"/>
            <a:chOff x="4525322" y="3699616"/>
            <a:chExt cx="3955328" cy="996156"/>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868685" y="4295933"/>
              <a:ext cx="2611965" cy="399839"/>
            </a:xfrm>
            <a:prstGeom prst="rect">
              <a:avLst/>
            </a:prstGeom>
            <a:noFill/>
          </p:spPr>
          <p:txBody>
            <a:bodyPr wrap="square" lIns="0" tIns="0" rIns="0" bIns="0" rtlCol="0">
              <a:spAutoFit/>
            </a:bodyPr>
            <a:lstStyle/>
            <a:p>
              <a:pPr marL="0" marR="0" lvl="0" indent="0" defTabSz="895907" eaLnBrk="1" fontAlgn="auto" latinLnBrk="0" hangingPunct="1">
                <a:lnSpc>
                  <a:spcPct val="90000"/>
                </a:lnSpc>
                <a:spcBef>
                  <a:spcPts val="0"/>
                </a:spcBef>
                <a:spcAft>
                  <a:spcPts val="0"/>
                </a:spcAft>
                <a:buClrTx/>
                <a:buSzTx/>
                <a:buFontTx/>
                <a:buNone/>
                <a:tabLst/>
                <a:defRPr/>
              </a:pPr>
              <a:r>
                <a:rPr kumimoji="0" lang="en-US" sz="2500" b="0" i="0" u="none" strike="noStrike" kern="0" cap="none" spc="-15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Team Services</a:t>
              </a:r>
            </a:p>
          </p:txBody>
        </p:sp>
      </p:grpSp>
      <p:sp>
        <p:nvSpPr>
          <p:cNvPr id="42" name="Rectangle 41"/>
          <p:cNvSpPr>
            <a:spLocks/>
          </p:cNvSpPr>
          <p:nvPr/>
        </p:nvSpPr>
        <p:spPr bwMode="auto">
          <a:xfrm>
            <a:off x="2718827" y="6026981"/>
            <a:ext cx="1577151"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728658" y="6074212"/>
            <a:ext cx="1577151" cy="6050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0" marR="0" lvl="0" indent="0" algn="ctr" defTabSz="685602"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22169" y="157598"/>
            <a:ext cx="11315879" cy="837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gradFill>
                  <a:gsLst>
                    <a:gs pos="20354">
                      <a:prstClr val="white"/>
                    </a:gs>
                    <a:gs pos="45000">
                      <a:prstClr val="white"/>
                    </a:gs>
                  </a:gsLst>
                  <a:lin ang="5400000" scaled="0"/>
                </a:gradFill>
                <a:effectLst/>
                <a:uLnTx/>
                <a:uFillTx/>
                <a:latin typeface="Calibri Light" panose="020F0302020204030204"/>
                <a:ea typeface="+mj-ea"/>
                <a:cs typeface="+mj-cs"/>
              </a:rPr>
              <a:t>Visual Studio for any developer</a:t>
            </a:r>
          </a:p>
        </p:txBody>
      </p:sp>
      <p:grpSp>
        <p:nvGrpSpPr>
          <p:cNvPr id="48" name="Group 47"/>
          <p:cNvGrpSpPr/>
          <p:nvPr/>
        </p:nvGrpSpPr>
        <p:grpSpPr>
          <a:xfrm>
            <a:off x="8300211" y="1186497"/>
            <a:ext cx="4000938" cy="879351"/>
            <a:chOff x="9094576" y="2963539"/>
            <a:chExt cx="4000938" cy="879351"/>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93036" y="3496641"/>
              <a:ext cx="3302478" cy="346249"/>
            </a:xfrm>
            <a:prstGeom prst="rect">
              <a:avLst/>
            </a:prstGeom>
            <a:noFill/>
          </p:spPr>
          <p:txBody>
            <a:bodyPr wrap="square" lIns="0" tIns="0" rIns="0" bIns="0" rtlCol="0">
              <a:spAutoFit/>
            </a:bodyPr>
            <a:lstStyle/>
            <a:p>
              <a:pPr marL="0" marR="0" lvl="0" indent="0" defTabSz="895907" eaLnBrk="1" fontAlgn="auto" latinLnBrk="0" hangingPunct="1">
                <a:lnSpc>
                  <a:spcPct val="90000"/>
                </a:lnSpc>
                <a:spcBef>
                  <a:spcPts val="0"/>
                </a:spcBef>
                <a:spcAft>
                  <a:spcPts val="0"/>
                </a:spcAft>
                <a:buClrTx/>
                <a:buSzTx/>
                <a:buFontTx/>
                <a:buNone/>
                <a:tabLst/>
                <a:defRPr/>
              </a:pPr>
              <a:r>
                <a:rPr kumimoji="0" lang="en-US" sz="2500" b="0" i="0" u="none" strike="noStrike" kern="0" cap="none" spc="-15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Team Foundation Server </a:t>
              </a:r>
            </a:p>
          </p:txBody>
        </p:sp>
      </p:grpSp>
    </p:spTree>
    <p:extLst>
      <p:ext uri="{BB962C8B-B14F-4D97-AF65-F5344CB8AC3E}">
        <p14:creationId xmlns:p14="http://schemas.microsoft.com/office/powerpoint/2010/main" val="1617783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3"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UI Automation</a:t>
            </a:r>
          </a:p>
        </p:txBody>
      </p:sp>
      <p:sp>
        <p:nvSpPr>
          <p:cNvPr id="11" name="Content Placeholder 2"/>
          <p:cNvSpPr txBox="1">
            <a:spLocks/>
          </p:cNvSpPr>
          <p:nvPr/>
        </p:nvSpPr>
        <p:spPr>
          <a:xfrm>
            <a:off x="282820" y="1115389"/>
            <a:ext cx="4666169" cy="478537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2400"/>
              </a:spcBef>
              <a:spcAft>
                <a:spcPts val="0"/>
              </a:spcAft>
              <a:buClr>
                <a:srgbClr val="FFFFFF"/>
              </a:buClr>
              <a:buSzPct val="100000"/>
              <a:buFontTx/>
              <a:buBlip>
                <a:blip r:embed="rId3"/>
              </a:buBlip>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rPr>
              <a:t>Coded UI</a:t>
            </a:r>
          </a:p>
          <a:p>
            <a:pPr marL="344488" lvl="0" indent="0" defTabSz="932468">
              <a:spcBef>
                <a:spcPts val="1200"/>
              </a:spcBef>
              <a:buClr>
                <a:srgbClr val="000000"/>
              </a:buClr>
              <a:buNone/>
              <a:defRPr/>
            </a:pPr>
            <a:r>
              <a:rPr lang="en-US" sz="2400" dirty="0">
                <a:solidFill>
                  <a:schemeClr val="bg1"/>
                </a:solidFill>
              </a:rPr>
              <a:t>Coded UI tests provide a way to create fully automated tests to validate the functionality and behavior of your application’s user interface</a:t>
            </a:r>
            <a:endParaRPr kumimoji="0" lang="en-US" sz="2400" b="0" i="0" u="none" strike="noStrike" kern="1200" cap="none" spc="0" normalizeH="0" baseline="0" noProof="0" dirty="0">
              <a:ln>
                <a:noFill/>
              </a:ln>
              <a:solidFill>
                <a:schemeClr val="bg1"/>
              </a:solidFill>
              <a:effectLst/>
              <a:uLnTx/>
              <a:uFillTx/>
            </a:endParaRPr>
          </a:p>
          <a:p>
            <a:pPr marL="342900" marR="0" lvl="0" indent="-342900" algn="l" defTabSz="932742" rtl="0" eaLnBrk="1" fontAlgn="auto" latinLnBrk="0" hangingPunct="1">
              <a:lnSpc>
                <a:spcPct val="90000"/>
              </a:lnSpc>
              <a:spcBef>
                <a:spcPts val="2400"/>
              </a:spcBef>
              <a:spcAft>
                <a:spcPts val="0"/>
              </a:spcAft>
              <a:buClr>
                <a:srgbClr val="FFFFFF"/>
              </a:buClr>
              <a:buSzPct val="100000"/>
              <a:buFontTx/>
              <a:buBlip>
                <a:blip r:embed="rId3"/>
              </a:buBlip>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rPr>
              <a:t>Selenium</a:t>
            </a:r>
          </a:p>
          <a:p>
            <a:pPr marL="344488" lvl="0" indent="0" defTabSz="932468">
              <a:spcBef>
                <a:spcPts val="1200"/>
              </a:spcBef>
              <a:buClr>
                <a:srgbClr val="000000"/>
              </a:buClr>
              <a:buNone/>
              <a:defRPr/>
            </a:pPr>
            <a:r>
              <a:rPr lang="en-US" sz="2400" dirty="0">
                <a:solidFill>
                  <a:schemeClr val="bg1"/>
                </a:solidFill>
              </a:rPr>
              <a:t>Selenium automates browsers. Primarily, it is for automating web applications for testing purposes, but is not limited to just that</a:t>
            </a:r>
            <a:endParaRPr kumimoji="0" lang="en-US" sz="2400" b="0" i="0" u="none" strike="noStrike" kern="1200" cap="none" spc="0" normalizeH="0" baseline="0" noProof="0" dirty="0">
              <a:ln>
                <a:noFill/>
              </a:ln>
              <a:solidFill>
                <a:schemeClr val="bg1"/>
              </a:solidFill>
              <a:effectLst/>
              <a:uLnTx/>
              <a:uFillTx/>
            </a:endParaRPr>
          </a:p>
        </p:txBody>
      </p:sp>
      <p:pic>
        <p:nvPicPr>
          <p:cNvPr id="9" name="Picture 8"/>
          <p:cNvPicPr>
            <a:picLocks noChangeAspect="1"/>
          </p:cNvPicPr>
          <p:nvPr/>
        </p:nvPicPr>
        <p:blipFill>
          <a:blip r:embed="rId4"/>
          <a:stretch>
            <a:fillRect/>
          </a:stretch>
        </p:blipFill>
        <p:spPr>
          <a:xfrm>
            <a:off x="5357649" y="183671"/>
            <a:ext cx="6561634" cy="3223106"/>
          </a:xfrm>
          <a:prstGeom prst="rect">
            <a:avLst/>
          </a:prstGeom>
        </p:spPr>
      </p:pic>
      <p:pic>
        <p:nvPicPr>
          <p:cNvPr id="12" name="Picture 11"/>
          <p:cNvPicPr>
            <a:picLocks noChangeAspect="1"/>
          </p:cNvPicPr>
          <p:nvPr/>
        </p:nvPicPr>
        <p:blipFill>
          <a:blip r:embed="rId5"/>
          <a:stretch>
            <a:fillRect/>
          </a:stretch>
        </p:blipFill>
        <p:spPr>
          <a:xfrm>
            <a:off x="6956676" y="3621505"/>
            <a:ext cx="4842293" cy="3026433"/>
          </a:xfrm>
          <a:prstGeom prst="rect">
            <a:avLst/>
          </a:prstGeom>
        </p:spPr>
      </p:pic>
    </p:spTree>
    <p:extLst>
      <p:ext uri="{BB962C8B-B14F-4D97-AF65-F5344CB8AC3E}">
        <p14:creationId xmlns:p14="http://schemas.microsoft.com/office/powerpoint/2010/main" val="221166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443905" y="112184"/>
            <a:ext cx="6716467" cy="1620363"/>
          </a:xfrm>
          <a:prstGeom prst="rect">
            <a:avLst/>
          </a:prstGeom>
        </p:spPr>
      </p:pic>
      <p:sp>
        <p:nvSpPr>
          <p:cNvPr id="5" name="Rectangle 4"/>
          <p:cNvSpPr/>
          <p:nvPr/>
        </p:nvSpPr>
        <p:spPr bwMode="auto">
          <a:xfrm>
            <a:off x="0" y="487"/>
            <a:ext cx="6314813"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Cloud Based Load Tests</a:t>
            </a:r>
          </a:p>
        </p:txBody>
      </p:sp>
      <p:sp>
        <p:nvSpPr>
          <p:cNvPr id="11" name="Content Placeholder 2"/>
          <p:cNvSpPr txBox="1">
            <a:spLocks/>
          </p:cNvSpPr>
          <p:nvPr/>
        </p:nvSpPr>
        <p:spPr>
          <a:xfrm>
            <a:off x="282820" y="1115389"/>
            <a:ext cx="5581951" cy="517932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2400"/>
              </a:spcBef>
              <a:buClr>
                <a:srgbClr val="FFFFFF"/>
              </a:buClr>
              <a:buNone/>
              <a:defRPr/>
            </a:pPr>
            <a:r>
              <a:rPr lang="en-US" sz="2400" dirty="0">
                <a:gradFill>
                  <a:gsLst>
                    <a:gs pos="1250">
                      <a:srgbClr val="FFFFFF"/>
                    </a:gs>
                    <a:gs pos="100000">
                      <a:srgbClr val="FFFFFF"/>
                    </a:gs>
                  </a:gsLst>
                  <a:lin ang="5400000" scaled="0"/>
                </a:gradFill>
              </a:rPr>
              <a:t>Performance test your code with hundreds of thousands of users using Visual Studio Team Services</a:t>
            </a:r>
          </a:p>
          <a:p>
            <a:pPr lvl="0">
              <a:lnSpc>
                <a:spcPct val="100000"/>
              </a:lnSpc>
              <a:spcBef>
                <a:spcPts val="2400"/>
              </a:spcBef>
              <a:buClr>
                <a:srgbClr val="FFFFFF"/>
              </a:buClr>
              <a:defRPr/>
            </a:pPr>
            <a:r>
              <a:rPr lang="en-US" sz="2000" dirty="0">
                <a:gradFill>
                  <a:gsLst>
                    <a:gs pos="0">
                      <a:srgbClr val="FFFFFF"/>
                    </a:gs>
                    <a:gs pos="86000">
                      <a:srgbClr val="FFFFFF"/>
                    </a:gs>
                  </a:gsLst>
                  <a:path path="circle">
                    <a:fillToRect r="100000" b="100000"/>
                  </a:path>
                </a:gradFill>
              </a:rPr>
              <a:t>Load test web sites, apps and APIs </a:t>
            </a:r>
          </a:p>
          <a:p>
            <a:pPr lvl="0">
              <a:lnSpc>
                <a:spcPct val="100000"/>
              </a:lnSpc>
              <a:spcBef>
                <a:spcPts val="2400"/>
              </a:spcBef>
              <a:buClr>
                <a:srgbClr val="FFFFFF"/>
              </a:buClr>
              <a:defRPr/>
            </a:pPr>
            <a:r>
              <a:rPr lang="en-US" sz="2000" dirty="0">
                <a:gradFill>
                  <a:gsLst>
                    <a:gs pos="0">
                      <a:srgbClr val="FFFFFF"/>
                    </a:gs>
                    <a:gs pos="86000">
                      <a:srgbClr val="FFFFFF"/>
                    </a:gs>
                  </a:gsLst>
                  <a:path path="circle">
                    <a:fillToRect r="100000" b="100000"/>
                  </a:path>
                </a:gradFill>
              </a:rPr>
              <a:t>Trace and exception logging</a:t>
            </a:r>
          </a:p>
          <a:p>
            <a:pPr lvl="0">
              <a:lnSpc>
                <a:spcPct val="100000"/>
              </a:lnSpc>
              <a:spcBef>
                <a:spcPts val="2400"/>
              </a:spcBef>
              <a:buClr>
                <a:srgbClr val="FFFFFF"/>
              </a:buClr>
              <a:defRPr/>
            </a:pPr>
            <a:r>
              <a:rPr lang="en-US" sz="2000" dirty="0">
                <a:gradFill>
                  <a:gsLst>
                    <a:gs pos="0">
                      <a:srgbClr val="FFFFFF"/>
                    </a:gs>
                    <a:gs pos="86000">
                      <a:srgbClr val="FFFFFF"/>
                    </a:gs>
                  </a:gsLst>
                  <a:path path="circle">
                    <a:fillToRect r="100000" b="100000"/>
                  </a:path>
                </a:gradFill>
              </a:rPr>
              <a:t>Deep reporting and diagnostics</a:t>
            </a:r>
          </a:p>
          <a:p>
            <a:pPr lvl="0">
              <a:lnSpc>
                <a:spcPct val="100000"/>
              </a:lnSpc>
              <a:spcBef>
                <a:spcPts val="2400"/>
              </a:spcBef>
              <a:buClr>
                <a:srgbClr val="FFFFFF"/>
              </a:buClr>
              <a:defRPr/>
            </a:pPr>
            <a:r>
              <a:rPr lang="en-US" sz="2000" dirty="0">
                <a:gradFill>
                  <a:gsLst>
                    <a:gs pos="0">
                      <a:srgbClr val="FFFFFF"/>
                    </a:gs>
                    <a:gs pos="86000">
                      <a:srgbClr val="FFFFFF"/>
                    </a:gs>
                  </a:gsLst>
                  <a:path path="circle">
                    <a:fillToRect r="100000" b="100000"/>
                  </a:path>
                </a:gradFill>
              </a:rPr>
              <a:t>Generate load from multiple regions worldwide </a:t>
            </a:r>
          </a:p>
          <a:p>
            <a:pPr lvl="0">
              <a:lnSpc>
                <a:spcPct val="100000"/>
              </a:lnSpc>
              <a:spcBef>
                <a:spcPts val="2400"/>
              </a:spcBef>
              <a:buClr>
                <a:srgbClr val="FFFFFF"/>
              </a:buClr>
              <a:defRPr/>
            </a:pPr>
            <a:r>
              <a:rPr lang="en-US" sz="2000" dirty="0">
                <a:gradFill>
                  <a:gsLst>
                    <a:gs pos="0">
                      <a:srgbClr val="FFFFFF"/>
                    </a:gs>
                    <a:gs pos="86000">
                      <a:srgbClr val="FFFFFF"/>
                    </a:gs>
                  </a:gsLst>
                  <a:path path="circle">
                    <a:fillToRect r="100000" b="100000"/>
                  </a:path>
                </a:gradFill>
              </a:rPr>
              <a:t>20,000 virtual user minutes FREE every month </a:t>
            </a:r>
          </a:p>
          <a:p>
            <a:pPr lvl="0">
              <a:lnSpc>
                <a:spcPct val="100000"/>
              </a:lnSpc>
              <a:spcBef>
                <a:spcPts val="2400"/>
              </a:spcBef>
              <a:buClr>
                <a:srgbClr val="FFFFFF"/>
              </a:buClr>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rPr>
              <a:t>Apache </a:t>
            </a:r>
            <a:r>
              <a:rPr kumimoji="0" lang="en-US" sz="2000" b="0" i="0" u="none" strike="noStrike" kern="1200" cap="none" spc="0" normalizeH="0" baseline="0" noProof="0" dirty="0" err="1">
                <a:ln>
                  <a:noFill/>
                </a:ln>
                <a:gradFill>
                  <a:gsLst>
                    <a:gs pos="0">
                      <a:srgbClr val="FFFFFF"/>
                    </a:gs>
                    <a:gs pos="86000">
                      <a:srgbClr val="FFFFFF"/>
                    </a:gs>
                  </a:gsLst>
                  <a:path path="circle">
                    <a:fillToRect r="100000" b="100000"/>
                  </a:path>
                </a:gradFill>
                <a:effectLst/>
                <a:uLnTx/>
                <a:uFillTx/>
                <a:latin typeface="Segoe UI Light"/>
              </a:rPr>
              <a:t>JMeter</a:t>
            </a: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rPr>
              <a:t> </a:t>
            </a:r>
            <a:r>
              <a:rPr kumimoji="0" lang="en-US" sz="2000" b="0" i="0" u="none" strike="noStrike" kern="1200" cap="none" spc="0" normalizeH="0" noProof="0" dirty="0">
                <a:ln>
                  <a:noFill/>
                </a:ln>
                <a:gradFill>
                  <a:gsLst>
                    <a:gs pos="0">
                      <a:srgbClr val="FFFFFF"/>
                    </a:gs>
                    <a:gs pos="86000">
                      <a:srgbClr val="FFFFFF"/>
                    </a:gs>
                  </a:gsLst>
                  <a:path path="circle">
                    <a:fillToRect r="100000" b="100000"/>
                  </a:path>
                </a:gradFill>
                <a:effectLst/>
                <a:uLnTx/>
                <a:uFillTx/>
                <a:latin typeface="Segoe UI Light"/>
              </a:rPr>
              <a:t>Test Support</a:t>
            </a:r>
            <a:endPar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Light"/>
            </a:endParaRPr>
          </a:p>
        </p:txBody>
      </p:sp>
      <p:pic>
        <p:nvPicPr>
          <p:cNvPr id="4" name="Picture 3"/>
          <p:cNvPicPr>
            <a:picLocks noChangeAspect="1"/>
          </p:cNvPicPr>
          <p:nvPr/>
        </p:nvPicPr>
        <p:blipFill>
          <a:blip r:embed="rId5"/>
          <a:stretch>
            <a:fillRect/>
          </a:stretch>
        </p:blipFill>
        <p:spPr>
          <a:xfrm>
            <a:off x="5316896" y="1886434"/>
            <a:ext cx="6875104" cy="1141853"/>
          </a:xfrm>
          <a:prstGeom prst="rect">
            <a:avLst/>
          </a:prstGeom>
        </p:spPr>
      </p:pic>
      <p:pic>
        <p:nvPicPr>
          <p:cNvPr id="6" name="Picture 5"/>
          <p:cNvPicPr>
            <a:picLocks noChangeAspect="1"/>
          </p:cNvPicPr>
          <p:nvPr/>
        </p:nvPicPr>
        <p:blipFill>
          <a:blip r:embed="rId6"/>
          <a:stretch>
            <a:fillRect/>
          </a:stretch>
        </p:blipFill>
        <p:spPr>
          <a:xfrm>
            <a:off x="5748482" y="3078948"/>
            <a:ext cx="4521528" cy="2088396"/>
          </a:xfrm>
          <a:prstGeom prst="rect">
            <a:avLst/>
          </a:prstGeom>
        </p:spPr>
      </p:pic>
      <p:pic>
        <p:nvPicPr>
          <p:cNvPr id="7" name="Picture 6"/>
          <p:cNvPicPr>
            <a:picLocks noChangeAspect="1"/>
          </p:cNvPicPr>
          <p:nvPr/>
        </p:nvPicPr>
        <p:blipFill>
          <a:blip r:embed="rId7"/>
          <a:stretch>
            <a:fillRect/>
          </a:stretch>
        </p:blipFill>
        <p:spPr>
          <a:xfrm>
            <a:off x="9703679" y="3028287"/>
            <a:ext cx="4478669" cy="2088396"/>
          </a:xfrm>
          <a:prstGeom prst="rect">
            <a:avLst/>
          </a:prstGeom>
        </p:spPr>
      </p:pic>
      <p:pic>
        <p:nvPicPr>
          <p:cNvPr id="3" name="Picture 2"/>
          <p:cNvPicPr>
            <a:picLocks noChangeAspect="1"/>
          </p:cNvPicPr>
          <p:nvPr/>
        </p:nvPicPr>
        <p:blipFill>
          <a:blip r:embed="rId8"/>
          <a:stretch>
            <a:fillRect/>
          </a:stretch>
        </p:blipFill>
        <p:spPr>
          <a:xfrm>
            <a:off x="7442916" y="5167344"/>
            <a:ext cx="3787662" cy="1639509"/>
          </a:xfrm>
          <a:prstGeom prst="rect">
            <a:avLst/>
          </a:prstGeom>
        </p:spPr>
      </p:pic>
    </p:spTree>
    <p:extLst>
      <p:ext uri="{BB962C8B-B14F-4D97-AF65-F5344CB8AC3E}">
        <p14:creationId xmlns:p14="http://schemas.microsoft.com/office/powerpoint/2010/main" val="3230654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61109"/>
            <a:ext cx="12192000" cy="6000750"/>
          </a:xfrm>
          <a:prstGeom prst="rect">
            <a:avLst/>
          </a:prstGeom>
        </p:spPr>
      </p:pic>
    </p:spTree>
    <p:extLst>
      <p:ext uri="{BB962C8B-B14F-4D97-AF65-F5344CB8AC3E}">
        <p14:creationId xmlns:p14="http://schemas.microsoft.com/office/powerpoint/2010/main" val="4167125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cxnSp>
        <p:nvCxnSpPr>
          <p:cNvPr id="3" name="Straight Arrow Connector 2"/>
          <p:cNvCxnSpPr/>
          <p:nvPr/>
        </p:nvCxnSpPr>
        <p:spPr>
          <a:xfrm>
            <a:off x="6317673" y="3813464"/>
            <a:ext cx="820922" cy="657813"/>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5" name="Straight Arrow Connector 4"/>
          <p:cNvCxnSpPr/>
          <p:nvPr/>
        </p:nvCxnSpPr>
        <p:spPr>
          <a:xfrm>
            <a:off x="6189518" y="1097834"/>
            <a:ext cx="820922" cy="657813"/>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2051519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073" y="112190"/>
            <a:ext cx="6483551" cy="3292747"/>
          </a:xfrm>
          <a:prstGeom prst="rect">
            <a:avLst/>
          </a:prstGeom>
        </p:spPr>
      </p:pic>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Test Run Hub</a:t>
            </a:r>
          </a:p>
        </p:txBody>
      </p:sp>
      <p:sp>
        <p:nvSpPr>
          <p:cNvPr id="11" name="Content Placeholder 2"/>
          <p:cNvSpPr txBox="1">
            <a:spLocks/>
          </p:cNvSpPr>
          <p:nvPr/>
        </p:nvSpPr>
        <p:spPr>
          <a:xfrm>
            <a:off x="282821" y="1650478"/>
            <a:ext cx="4257917" cy="410839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4"/>
              </a:buBlip>
              <a:tabLst/>
              <a:defRPr/>
            </a:pPr>
            <a:r>
              <a:rPr kumimoji="0" lang="it-IT"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Test Run Summary</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Contains the results of the test runs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List shows which ones have completed successfully, need investigation, or completed the investigation</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Great starting point for analyzing the results</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4"/>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Run visualizations </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Understand the outcome of the test run</a:t>
            </a:r>
          </a:p>
        </p:txBody>
      </p:sp>
      <p:pic>
        <p:nvPicPr>
          <p:cNvPr id="3" name="Picture 2"/>
          <p:cNvPicPr>
            <a:picLocks noChangeAspect="1"/>
          </p:cNvPicPr>
          <p:nvPr/>
        </p:nvPicPr>
        <p:blipFill>
          <a:blip r:embed="rId5"/>
          <a:stretch>
            <a:fillRect/>
          </a:stretch>
        </p:blipFill>
        <p:spPr>
          <a:xfrm>
            <a:off x="4639835" y="2963010"/>
            <a:ext cx="5196736" cy="3793981"/>
          </a:xfrm>
          <a:prstGeom prst="rect">
            <a:avLst/>
          </a:prstGeom>
        </p:spPr>
      </p:pic>
    </p:spTree>
    <p:extLst>
      <p:ext uri="{BB962C8B-B14F-4D97-AF65-F5344CB8AC3E}">
        <p14:creationId xmlns:p14="http://schemas.microsoft.com/office/powerpoint/2010/main" val="2304916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Rectangle 4"/>
          <p:cNvSpPr/>
          <p:nvPr/>
        </p:nvSpPr>
        <p:spPr bwMode="auto">
          <a:xfrm rot="16200000" flipV="1">
            <a:off x="4666501" y="3366205"/>
            <a:ext cx="2823385" cy="7058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Rectangle 46"/>
          <p:cNvSpPr/>
          <p:nvPr/>
        </p:nvSpPr>
        <p:spPr bwMode="auto">
          <a:xfrm rot="5400000" flipV="1">
            <a:off x="5679347" y="2343142"/>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6" name="Rectangle 45"/>
          <p:cNvSpPr/>
          <p:nvPr/>
        </p:nvSpPr>
        <p:spPr bwMode="auto">
          <a:xfrm rot="5400000" flipV="1">
            <a:off x="5679347" y="3214667"/>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0" name="Rectangle 29"/>
          <p:cNvSpPr/>
          <p:nvPr/>
        </p:nvSpPr>
        <p:spPr bwMode="auto">
          <a:xfrm rot="5400000" flipV="1">
            <a:off x="5679345" y="4185792"/>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28" name="Picture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5694" y="4790025"/>
            <a:ext cx="4362494" cy="4362663"/>
          </a:xfrm>
          <a:prstGeom prst="rect">
            <a:avLst/>
          </a:prstGeom>
        </p:spPr>
      </p:pic>
      <p:sp>
        <p:nvSpPr>
          <p:cNvPr id="29" name="Freeform 13"/>
          <p:cNvSpPr>
            <a:spLocks/>
          </p:cNvSpPr>
          <p:nvPr/>
        </p:nvSpPr>
        <p:spPr bwMode="auto">
          <a:xfrm>
            <a:off x="6036887" y="4711253"/>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8" name="TextBox 7"/>
          <p:cNvSpPr txBox="1"/>
          <p:nvPr/>
        </p:nvSpPr>
        <p:spPr>
          <a:xfrm>
            <a:off x="1359678" y="1075432"/>
            <a:ext cx="8052784" cy="8146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2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Learn and understand how users use your app, how it reacts and quickly fix issues and bugs</a:t>
            </a:r>
          </a:p>
        </p:txBody>
      </p:sp>
      <p:sp>
        <p:nvSpPr>
          <p:cNvPr id="9" name="Title 18"/>
          <p:cNvSpPr txBox="1">
            <a:spLocks/>
          </p:cNvSpPr>
          <p:nvPr/>
        </p:nvSpPr>
        <p:spPr>
          <a:xfrm>
            <a:off x="1269935" y="341350"/>
            <a:ext cx="10804237"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bg1"/>
                </a:solidFill>
                <a:effectLst/>
                <a:uLnTx/>
                <a:uFillTx/>
                <a:latin typeface="Segoe UI Light" panose="020B0502040204020203" pitchFamily="34" charset="0"/>
                <a:ea typeface="+mn-ea"/>
                <a:cs typeface="Segoe UI Light" panose="020B0502040204020203" pitchFamily="34" charset="0"/>
              </a:rPr>
              <a:t>Monitor + Learn</a:t>
            </a:r>
          </a:p>
        </p:txBody>
      </p:sp>
      <p:sp>
        <p:nvSpPr>
          <p:cNvPr id="10" name="Oval 9"/>
          <p:cNvSpPr/>
          <p:nvPr/>
        </p:nvSpPr>
        <p:spPr bwMode="auto">
          <a:xfrm>
            <a:off x="5905733" y="4582214"/>
            <a:ext cx="336159" cy="336159"/>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43428" rIns="179285" bIns="105877"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4</a:t>
            </a:r>
          </a:p>
        </p:txBody>
      </p:sp>
      <p:grpSp>
        <p:nvGrpSpPr>
          <p:cNvPr id="2" name="Group 1"/>
          <p:cNvGrpSpPr/>
          <p:nvPr/>
        </p:nvGrpSpPr>
        <p:grpSpPr>
          <a:xfrm>
            <a:off x="5898291" y="3570477"/>
            <a:ext cx="5261547" cy="378454"/>
            <a:chOff x="6016564" y="3641577"/>
            <a:chExt cx="5367052" cy="386043"/>
          </a:xfrm>
        </p:grpSpPr>
        <p:cxnSp>
          <p:nvCxnSpPr>
            <p:cNvPr id="11" name="Straight Connector 10"/>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52267" y="3682277"/>
              <a:ext cx="4131349" cy="3453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Monitor</a:t>
              </a:r>
              <a:endParaRPr kumimoji="0" lang="en-US" sz="1600" b="1"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3" name="Oval 12"/>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3" name="Group 2"/>
          <p:cNvGrpSpPr/>
          <p:nvPr/>
        </p:nvGrpSpPr>
        <p:grpSpPr>
          <a:xfrm>
            <a:off x="1870799" y="2609544"/>
            <a:ext cx="4386058" cy="367534"/>
            <a:chOff x="1908312" y="2661375"/>
            <a:chExt cx="4474008" cy="374904"/>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6" name="TextBox 15"/>
            <p:cNvSpPr txBox="1"/>
            <p:nvPr/>
          </p:nvSpPr>
          <p:spPr>
            <a:xfrm>
              <a:off x="1908312" y="2690936"/>
              <a:ext cx="3407259" cy="3453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Feedback</a:t>
              </a:r>
              <a:endParaRPr kumimoji="0" lang="en-US" sz="1600" b="1"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sp>
        <p:nvSpPr>
          <p:cNvPr id="18" name="Rectangle 17"/>
          <p:cNvSpPr/>
          <p:nvPr/>
        </p:nvSpPr>
        <p:spPr>
          <a:xfrm>
            <a:off x="6359870" y="1701898"/>
            <a:ext cx="2933993" cy="4525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Plan the next iteration</a:t>
            </a:r>
            <a:endParaRPr kumimoji="0" lang="en-US" sz="2353"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nvGrpSpPr>
          <p:cNvPr id="32" name="Group 31"/>
          <p:cNvGrpSpPr/>
          <p:nvPr/>
        </p:nvGrpSpPr>
        <p:grpSpPr>
          <a:xfrm>
            <a:off x="392559" y="473600"/>
            <a:ext cx="916863" cy="554884"/>
            <a:chOff x="7302500" y="1771650"/>
            <a:chExt cx="1282700" cy="776288"/>
          </a:xfrm>
        </p:grpSpPr>
        <p:sp>
          <p:nvSpPr>
            <p:cNvPr id="3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3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sp>
        <p:nvSpPr>
          <p:cNvPr id="48" name="Isosceles Triangle 47"/>
          <p:cNvSpPr/>
          <p:nvPr/>
        </p:nvSpPr>
        <p:spPr bwMode="auto">
          <a:xfrm rot="10800000" flipV="1">
            <a:off x="5828742" y="1683010"/>
            <a:ext cx="500130" cy="431147"/>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9" name="Isosceles Triangle 48"/>
          <p:cNvSpPr/>
          <p:nvPr/>
        </p:nvSpPr>
        <p:spPr bwMode="auto">
          <a:xfrm rot="10800000" flipV="1">
            <a:off x="5828742" y="1683010"/>
            <a:ext cx="500130" cy="431147"/>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43475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down)">
                                      <p:cBhvr>
                                        <p:cTn id="9" dur="500"/>
                                        <p:tgtEl>
                                          <p:spTgt spid="29"/>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0" grpId="0" animBg="1"/>
      <p:bldP spid="29" grpId="0" animBg="1"/>
      <p:bldP spid="10" grpId="0" animBg="1"/>
      <p:bldP spid="18" grpId="0"/>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94" y="53533"/>
            <a:ext cx="10515600" cy="1325563"/>
          </a:xfrm>
        </p:spPr>
        <p:txBody>
          <a:bodyPr>
            <a:normAutofit/>
          </a:bodyPr>
          <a:lstStyle/>
          <a:p>
            <a:r>
              <a:rPr lang="en-US" sz="4800" dirty="0">
                <a:latin typeface="Segoe UI Light" panose="020B0502040204020203" pitchFamily="34" charset="0"/>
                <a:cs typeface="Segoe UI Light" panose="020B0502040204020203" pitchFamily="34" charset="0"/>
              </a:rPr>
              <a:t>Visual Studio Application Insights</a:t>
            </a:r>
          </a:p>
        </p:txBody>
      </p:sp>
      <p:sp>
        <p:nvSpPr>
          <p:cNvPr id="3" name="TextBox 2"/>
          <p:cNvSpPr txBox="1"/>
          <p:nvPr/>
        </p:nvSpPr>
        <p:spPr>
          <a:xfrm>
            <a:off x="297254" y="1031629"/>
            <a:ext cx="10394480" cy="452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20" normalizeH="0" baseline="0" noProof="0" dirty="0">
                <a:ln>
                  <a:noFill/>
                </a:ln>
                <a:solidFill>
                  <a:srgbClr val="404040"/>
                </a:solidFill>
                <a:effectLst/>
                <a:uLnTx/>
                <a:uFillTx/>
                <a:latin typeface="Segoe UI Light"/>
                <a:ea typeface="+mn-ea"/>
                <a:cs typeface="Arial" pitchFamily="34" charset="0"/>
              </a:rPr>
              <a:t>Detect issues, diagnose crashes and track usage in your web and mobile apps</a:t>
            </a:r>
          </a:p>
        </p:txBody>
      </p:sp>
      <p:pic>
        <p:nvPicPr>
          <p:cNvPr id="69" name="Picture 68"/>
          <p:cNvPicPr>
            <a:picLocks noChangeAspect="1"/>
          </p:cNvPicPr>
          <p:nvPr/>
        </p:nvPicPr>
        <p:blipFill>
          <a:blip r:embed="rId3"/>
          <a:stretch>
            <a:fillRect/>
          </a:stretch>
        </p:blipFill>
        <p:spPr>
          <a:xfrm>
            <a:off x="3007921" y="5795197"/>
            <a:ext cx="1714050" cy="1059925"/>
          </a:xfrm>
          <a:prstGeom prst="rect">
            <a:avLst/>
          </a:prstGeom>
        </p:spPr>
      </p:pic>
      <p:sp>
        <p:nvSpPr>
          <p:cNvPr id="70" name="Bent Arrow 69"/>
          <p:cNvSpPr/>
          <p:nvPr/>
        </p:nvSpPr>
        <p:spPr bwMode="auto">
          <a:xfrm>
            <a:off x="877126" y="2154260"/>
            <a:ext cx="2725527" cy="4703254"/>
          </a:xfrm>
          <a:prstGeom prst="bentArrow">
            <a:avLst/>
          </a:prstGeom>
          <a:solidFill>
            <a:schemeClr val="tx1">
              <a:lumMod val="20000"/>
              <a:lumOff val="80000"/>
            </a:schemeClr>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71" name="Freeform 95"/>
          <p:cNvSpPr>
            <a:spLocks/>
          </p:cNvSpPr>
          <p:nvPr/>
        </p:nvSpPr>
        <p:spPr bwMode="auto">
          <a:xfrm flipH="1">
            <a:off x="3422535" y="2708437"/>
            <a:ext cx="1464094" cy="95081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2" name="Freeform 95"/>
          <p:cNvSpPr>
            <a:spLocks/>
          </p:cNvSpPr>
          <p:nvPr/>
        </p:nvSpPr>
        <p:spPr bwMode="auto">
          <a:xfrm flipH="1">
            <a:off x="4571871" y="3028750"/>
            <a:ext cx="1292287" cy="83923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90000"/>
            </a:srgbClr>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73" name="Picture 72"/>
          <p:cNvPicPr>
            <a:picLocks noChangeAspect="1"/>
          </p:cNvPicPr>
          <p:nvPr/>
        </p:nvPicPr>
        <p:blipFill rotWithShape="1">
          <a:blip r:embed="rId4"/>
          <a:srcRect l="11266" b="33156"/>
          <a:stretch/>
        </p:blipFill>
        <p:spPr>
          <a:xfrm>
            <a:off x="74703" y="4401903"/>
            <a:ext cx="3776093" cy="2453220"/>
          </a:xfrm>
          <a:prstGeom prst="rect">
            <a:avLst/>
          </a:prstGeom>
        </p:spPr>
      </p:pic>
      <p:grpSp>
        <p:nvGrpSpPr>
          <p:cNvPr id="79" name="Group 78"/>
          <p:cNvGrpSpPr/>
          <p:nvPr/>
        </p:nvGrpSpPr>
        <p:grpSpPr>
          <a:xfrm>
            <a:off x="8189655" y="1606357"/>
            <a:ext cx="3314463" cy="2641725"/>
            <a:chOff x="8238220" y="2114321"/>
            <a:chExt cx="3676201" cy="2930041"/>
          </a:xfrm>
        </p:grpSpPr>
        <p:pic>
          <p:nvPicPr>
            <p:cNvPr id="80" name="Picture 79"/>
            <p:cNvPicPr>
              <a:picLocks noChangeAspect="1"/>
            </p:cNvPicPr>
            <p:nvPr/>
          </p:nvPicPr>
          <p:blipFill>
            <a:blip r:embed="rId5"/>
            <a:stretch>
              <a:fillRect/>
            </a:stretch>
          </p:blipFill>
          <p:spPr>
            <a:xfrm>
              <a:off x="10498181" y="2736060"/>
              <a:ext cx="1416240" cy="2308302"/>
            </a:xfrm>
            <a:prstGeom prst="rect">
              <a:avLst/>
            </a:prstGeom>
          </p:spPr>
        </p:pic>
        <p:pic>
          <p:nvPicPr>
            <p:cNvPr id="81" name="Picture 80"/>
            <p:cNvPicPr>
              <a:picLocks noChangeAspect="1"/>
            </p:cNvPicPr>
            <p:nvPr/>
          </p:nvPicPr>
          <p:blipFill>
            <a:blip r:embed="rId6"/>
            <a:stretch>
              <a:fillRect/>
            </a:stretch>
          </p:blipFill>
          <p:spPr>
            <a:xfrm>
              <a:off x="9369661" y="2425191"/>
              <a:ext cx="1406394" cy="2300288"/>
            </a:xfrm>
            <a:prstGeom prst="rect">
              <a:avLst/>
            </a:prstGeom>
          </p:spPr>
        </p:pic>
        <p:pic>
          <p:nvPicPr>
            <p:cNvPr id="82" name="Picture 81"/>
            <p:cNvPicPr>
              <a:picLocks noChangeAspect="1"/>
            </p:cNvPicPr>
            <p:nvPr/>
          </p:nvPicPr>
          <p:blipFill>
            <a:blip r:embed="rId7"/>
            <a:stretch>
              <a:fillRect/>
            </a:stretch>
          </p:blipFill>
          <p:spPr>
            <a:xfrm>
              <a:off x="8238220" y="2114321"/>
              <a:ext cx="1409315" cy="2300288"/>
            </a:xfrm>
            <a:prstGeom prst="rect">
              <a:avLst/>
            </a:prstGeom>
          </p:spPr>
        </p:pic>
      </p:grpSp>
      <p:sp>
        <p:nvSpPr>
          <p:cNvPr id="83" name="Right Arrow 82"/>
          <p:cNvSpPr/>
          <p:nvPr/>
        </p:nvSpPr>
        <p:spPr bwMode="auto">
          <a:xfrm>
            <a:off x="5888635" y="2247319"/>
            <a:ext cx="2120290" cy="1221046"/>
          </a:xfrm>
          <a:prstGeom prst="rightArrow">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84" name="Freeform 95"/>
          <p:cNvSpPr>
            <a:spLocks/>
          </p:cNvSpPr>
          <p:nvPr/>
        </p:nvSpPr>
        <p:spPr bwMode="auto">
          <a:xfrm flipH="1">
            <a:off x="4043151" y="1693356"/>
            <a:ext cx="2493281" cy="16191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ctr" anchorCtr="0" compatLnSpc="1">
            <a:prstTxWarp prst="textNoShape">
              <a:avLst/>
            </a:prstTxWarp>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692B7B"/>
              </a:solidFill>
              <a:effectLst/>
              <a:uLnTx/>
              <a:uFillTx/>
              <a:latin typeface="Calibri" panose="020F0502020204030204"/>
              <a:ea typeface="+mn-ea"/>
              <a:cs typeface="+mn-cs"/>
            </a:endParaRPr>
          </a:p>
        </p:txBody>
      </p:sp>
      <p:sp>
        <p:nvSpPr>
          <p:cNvPr id="109" name="Text Placeholder 1"/>
          <p:cNvSpPr txBox="1">
            <a:spLocks/>
          </p:cNvSpPr>
          <p:nvPr/>
        </p:nvSpPr>
        <p:spPr>
          <a:xfrm>
            <a:off x="4919443" y="4158902"/>
            <a:ext cx="7244544" cy="264312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1961" b="0" i="0" u="none" strike="noStrike" kern="0" cap="none" spc="0" normalizeH="0" baseline="0" noProof="0" dirty="0">
                <a:ln>
                  <a:noFill/>
                </a:ln>
                <a:solidFill>
                  <a:srgbClr val="404040"/>
                </a:solidFill>
                <a:effectLst/>
                <a:uLnTx/>
                <a:uFillTx/>
                <a:latin typeface="Calibri Light" panose="020F0302020204030204"/>
                <a:ea typeface="+mn-ea"/>
                <a:cs typeface="+mn-cs"/>
              </a:rPr>
              <a:t>Announcing Public Preview on Azure Preview Portal</a:t>
            </a: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1961" b="0" i="0" u="none" strike="noStrike" kern="0" cap="none" spc="0" normalizeH="0" baseline="0" noProof="0" dirty="0">
                <a:ln>
                  <a:noFill/>
                </a:ln>
                <a:solidFill>
                  <a:srgbClr val="404040"/>
                </a:solidFill>
                <a:effectLst/>
                <a:uLnTx/>
                <a:uFillTx/>
                <a:latin typeface="Calibri Light" panose="020F0302020204030204"/>
                <a:ea typeface="+mn-ea"/>
                <a:cs typeface="+mn-cs"/>
              </a:rPr>
              <a:t>Monitor ASP.NET, Java and other web apps and services</a:t>
            </a: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1961" b="0" i="0" u="none" strike="noStrike" kern="0" cap="none" spc="0" normalizeH="0" baseline="0" noProof="0" dirty="0">
                <a:ln>
                  <a:noFill/>
                </a:ln>
                <a:solidFill>
                  <a:srgbClr val="404040"/>
                </a:solidFill>
                <a:effectLst/>
                <a:uLnTx/>
                <a:uFillTx/>
                <a:latin typeface="Calibri Light" panose="020F0302020204030204"/>
                <a:ea typeface="+mn-ea"/>
                <a:cs typeface="+mn-cs"/>
              </a:rPr>
              <a:t>Support for Android, iOS and Windows mobile apps</a:t>
            </a: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1961" b="0" i="0" u="none" strike="noStrike" kern="0" cap="none" spc="0" normalizeH="0" baseline="0" noProof="0" dirty="0">
                <a:ln>
                  <a:noFill/>
                </a:ln>
                <a:solidFill>
                  <a:srgbClr val="404040"/>
                </a:solidFill>
                <a:effectLst/>
                <a:uLnTx/>
                <a:uFillTx/>
                <a:latin typeface="Calibri Light" panose="020F0302020204030204"/>
                <a:ea typeface="+mn-ea"/>
                <a:cs typeface="+mn-cs"/>
              </a:rPr>
              <a:t>Pricing details available now including free tier</a:t>
            </a: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endParaRPr kumimoji="0" lang="en-US" sz="1176" b="1" i="0" u="none" strike="noStrike" kern="0" cap="none" spc="0" normalizeH="0" baseline="0" noProof="0" dirty="0">
              <a:ln>
                <a:noFill/>
              </a:ln>
              <a:solidFill>
                <a:srgbClr val="404040"/>
              </a:solidFill>
              <a:effectLst/>
              <a:uLnTx/>
              <a:uFillTx/>
              <a:latin typeface="Calibri Light" panose="020F0302020204030204"/>
              <a:ea typeface="+mn-ea"/>
              <a:cs typeface="+mn-cs"/>
            </a:endParaRP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2353" b="0" i="0" u="none" strike="noStrike" kern="0" cap="none" spc="0" normalizeH="0" baseline="0" noProof="0" dirty="0">
                <a:ln>
                  <a:noFill/>
                </a:ln>
                <a:solidFill>
                  <a:srgbClr val="404040"/>
                </a:solidFill>
                <a:effectLst/>
                <a:uLnTx/>
                <a:uFillTx/>
                <a:latin typeface="Calibri Light" panose="020F0302020204030204"/>
                <a:ea typeface="+mn-ea"/>
                <a:cs typeface="+mn-cs"/>
              </a:rPr>
              <a:t>Check it out!</a:t>
            </a:r>
          </a:p>
          <a:p>
            <a:pPr marL="0" marR="0" lvl="0" indent="0" algn="l" defTabSz="895554" rtl="0" eaLnBrk="1" fontAlgn="base" latinLnBrk="0" hangingPunct="1">
              <a:lnSpc>
                <a:spcPct val="120000"/>
              </a:lnSpc>
              <a:spcBef>
                <a:spcPct val="0"/>
              </a:spcBef>
              <a:spcAft>
                <a:spcPct val="0"/>
              </a:spcAft>
              <a:buClrTx/>
              <a:buSzTx/>
              <a:buFont typeface="Arial" pitchFamily="34" charset="0"/>
              <a:buNone/>
              <a:tabLst/>
              <a:defRPr/>
            </a:pPr>
            <a:r>
              <a:rPr kumimoji="0" lang="en-US" sz="1961" b="0" i="0" u="sng" strike="noStrike" kern="0" cap="none" spc="0" normalizeH="0" baseline="0" noProof="0" dirty="0">
                <a:ln>
                  <a:noFill/>
                </a:ln>
                <a:solidFill>
                  <a:srgbClr val="404040"/>
                </a:solidFill>
                <a:effectLst/>
                <a:uLnTx/>
                <a:uFillTx/>
                <a:latin typeface="Calibri Light" panose="020F0302020204030204"/>
                <a:ea typeface="+mn-ea"/>
                <a:cs typeface="+mn-cs"/>
              </a:rPr>
              <a:t>http://azure.microsoft.com/en-us/services/application-insights </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8933" y="2193105"/>
            <a:ext cx="2130392" cy="1681889"/>
          </a:xfrm>
          <a:prstGeom prst="rect">
            <a:avLst/>
          </a:prstGeom>
        </p:spPr>
      </p:pic>
    </p:spTree>
    <p:extLst>
      <p:ext uri="{BB962C8B-B14F-4D97-AF65-F5344CB8AC3E}">
        <p14:creationId xmlns:p14="http://schemas.microsoft.com/office/powerpoint/2010/main" val="145987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14815"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Application insights</a:t>
            </a:r>
          </a:p>
        </p:txBody>
      </p:sp>
      <p:sp>
        <p:nvSpPr>
          <p:cNvPr id="13" name="Content Placeholder 2"/>
          <p:cNvSpPr txBox="1">
            <a:spLocks/>
          </p:cNvSpPr>
          <p:nvPr/>
        </p:nvSpPr>
        <p:spPr>
          <a:xfrm>
            <a:off x="282821" y="1202553"/>
            <a:ext cx="5190230" cy="52594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it-IT"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Measure</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Add application insights to your application when you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create your project in Visual Studio or add it to an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existing project</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See telemetry data while debugging</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Learn</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Explore metrics to see how your application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is performing over time</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Usage insights give you insight into how your users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are spending their time so you can make the </a:t>
            </a:r>
            <a:b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b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right prioritizations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8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Set alerts to be notified about issues </a:t>
            </a:r>
          </a:p>
        </p:txBody>
      </p:sp>
      <p:pic>
        <p:nvPicPr>
          <p:cNvPr id="3" name="Picture 2"/>
          <p:cNvPicPr>
            <a:picLocks noChangeAspect="1"/>
          </p:cNvPicPr>
          <p:nvPr/>
        </p:nvPicPr>
        <p:blipFill>
          <a:blip r:embed="rId4"/>
          <a:stretch>
            <a:fillRect/>
          </a:stretch>
        </p:blipFill>
        <p:spPr>
          <a:xfrm>
            <a:off x="5879371" y="164912"/>
            <a:ext cx="6075482" cy="3688074"/>
          </a:xfrm>
          <a:prstGeom prst="rect">
            <a:avLst/>
          </a:prstGeom>
        </p:spPr>
      </p:pic>
      <p:pic>
        <p:nvPicPr>
          <p:cNvPr id="6" name="Picture 5"/>
          <p:cNvPicPr>
            <a:picLocks noChangeAspect="1"/>
          </p:cNvPicPr>
          <p:nvPr/>
        </p:nvPicPr>
        <p:blipFill>
          <a:blip r:embed="rId5"/>
          <a:stretch>
            <a:fillRect/>
          </a:stretch>
        </p:blipFill>
        <p:spPr>
          <a:xfrm>
            <a:off x="5349875" y="3177576"/>
            <a:ext cx="6198658" cy="3572597"/>
          </a:xfrm>
          <a:prstGeom prst="rect">
            <a:avLst/>
          </a:prstGeom>
          <a:ln>
            <a:solidFill>
              <a:schemeClr val="tx1"/>
            </a:solidFill>
          </a:ln>
        </p:spPr>
      </p:pic>
    </p:spTree>
    <p:extLst>
      <p:ext uri="{BB962C8B-B14F-4D97-AF65-F5344CB8AC3E}">
        <p14:creationId xmlns:p14="http://schemas.microsoft.com/office/powerpoint/2010/main" val="2491456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78778" y="126496"/>
            <a:ext cx="4587677" cy="4981531"/>
          </a:xfrm>
          <a:prstGeom prst="rect">
            <a:avLst/>
          </a:prstGeom>
        </p:spPr>
      </p:pic>
      <p:sp>
        <p:nvSpPr>
          <p:cNvPr id="5" name="Rectangle 4"/>
          <p:cNvSpPr/>
          <p:nvPr/>
        </p:nvSpPr>
        <p:spPr bwMode="auto">
          <a:xfrm>
            <a:off x="0" y="487"/>
            <a:ext cx="6329018"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Application insights</a:t>
            </a:r>
          </a:p>
        </p:txBody>
      </p:sp>
      <p:pic>
        <p:nvPicPr>
          <p:cNvPr id="17" name="Picture 16"/>
          <p:cNvPicPr>
            <a:picLocks noChangeAspect="1"/>
          </p:cNvPicPr>
          <p:nvPr/>
        </p:nvPicPr>
        <p:blipFill>
          <a:blip r:embed="rId4"/>
          <a:stretch>
            <a:fillRect/>
          </a:stretch>
        </p:blipFill>
        <p:spPr>
          <a:xfrm>
            <a:off x="5237477" y="426487"/>
            <a:ext cx="3148346" cy="5138741"/>
          </a:xfrm>
          <a:prstGeom prst="rect">
            <a:avLst/>
          </a:prstGeom>
        </p:spPr>
      </p:pic>
      <p:sp>
        <p:nvSpPr>
          <p:cNvPr id="18" name="Content Placeholder 2"/>
          <p:cNvSpPr txBox="1">
            <a:spLocks/>
          </p:cNvSpPr>
          <p:nvPr/>
        </p:nvSpPr>
        <p:spPr>
          <a:xfrm>
            <a:off x="174956" y="1085823"/>
            <a:ext cx="5156807" cy="56009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5"/>
              </a:buBlip>
              <a:tabLst/>
              <a:defRPr/>
            </a:pPr>
            <a:r>
              <a:rPr kumimoji="0" lang="it-IT"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Cross-platform support</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Get telemetry data from ASP.NET iOS, Android, Windows, Linux, Java, and more for a comprehensive perspective</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Supports a variety of OSS technologies including Node.JS, Python, Ruby, PHP, and more</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Get crash analytics on iOS and Android</a:t>
            </a:r>
          </a:p>
          <a:p>
            <a:pPr marL="342900" marR="0" lvl="0" indent="-342900" algn="l" defTabSz="932742" rtl="0" eaLnBrk="1" fontAlgn="auto" latinLnBrk="0" hangingPunct="1">
              <a:lnSpc>
                <a:spcPct val="90000"/>
              </a:lnSpc>
              <a:spcBef>
                <a:spcPts val="2353"/>
              </a:spcBef>
              <a:spcAft>
                <a:spcPts val="0"/>
              </a:spcAft>
              <a:buClr>
                <a:srgbClr val="FFFFFF"/>
              </a:buClr>
              <a:buSzPct val="100000"/>
              <a:buFontTx/>
              <a:buBlip>
                <a:blip r:embed="rId5"/>
              </a:buBlip>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Extend your insights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rPr>
              <a:t>Add custom metrics and events to track and analyze activity</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14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rPr>
              <a:t>Export data to Azure blob storage to integrate and analyze with other data</a:t>
            </a:r>
            <a:endParaRPr lang="en-US" sz="1400" dirty="0">
              <a:gradFill>
                <a:gsLst>
                  <a:gs pos="0">
                    <a:srgbClr val="FFFFFF"/>
                  </a:gs>
                  <a:gs pos="86000">
                    <a:srgbClr val="FFFFFF"/>
                  </a:gs>
                </a:gsLst>
                <a:path path="circle">
                  <a:fillToRect r="100000" b="100000"/>
                </a:path>
              </a:gradFill>
              <a:latin typeface="Segoe UI"/>
            </a:endParaRPr>
          </a:p>
          <a:p>
            <a:pPr lvl="0">
              <a:spcBef>
                <a:spcPts val="2353"/>
              </a:spcBef>
              <a:buClr>
                <a:srgbClr val="FFFFFF"/>
              </a:buClr>
              <a:defRPr/>
            </a:pPr>
            <a:r>
              <a:rPr lang="en-US" sz="2400" dirty="0">
                <a:gradFill>
                  <a:gsLst>
                    <a:gs pos="1250">
                      <a:srgbClr val="FFFFFF"/>
                    </a:gs>
                    <a:gs pos="100000">
                      <a:srgbClr val="FFFFFF"/>
                    </a:gs>
                  </a:gsLst>
                  <a:lin ang="5400000" scaled="0"/>
                </a:gradFill>
              </a:rPr>
              <a:t>Proactive Detection</a:t>
            </a:r>
          </a:p>
          <a:p>
            <a:pPr marL="337702" lvl="0" indent="0" defTabSz="914098">
              <a:spcBef>
                <a:spcPts val="1176"/>
              </a:spcBef>
              <a:buClr>
                <a:srgbClr val="000000"/>
              </a:buClr>
              <a:buNone/>
              <a:defRPr/>
            </a:pPr>
            <a:r>
              <a:rPr lang="en-US" sz="1600" dirty="0">
                <a:gradFill>
                  <a:gsLst>
                    <a:gs pos="0">
                      <a:srgbClr val="FFFFFF"/>
                    </a:gs>
                    <a:gs pos="86000">
                      <a:srgbClr val="FFFFFF"/>
                    </a:gs>
                  </a:gsLst>
                  <a:path path="circle">
                    <a:fillToRect r="100000" b="100000"/>
                  </a:path>
                </a:gradFill>
                <a:latin typeface="Segoe UI"/>
              </a:rPr>
              <a:t>Proactive Detection uses machine learning and data mining to help you find issues</a:t>
            </a:r>
          </a:p>
          <a:p>
            <a:pPr lvl="0">
              <a:spcBef>
                <a:spcPts val="2353"/>
              </a:spcBef>
              <a:buClr>
                <a:srgbClr val="FFFFFF"/>
              </a:buClr>
              <a:defRPr/>
            </a:pPr>
            <a:r>
              <a:rPr lang="en-US" sz="2400" dirty="0">
                <a:gradFill>
                  <a:gsLst>
                    <a:gs pos="1250">
                      <a:srgbClr val="FFFFFF"/>
                    </a:gs>
                    <a:gs pos="100000">
                      <a:srgbClr val="FFFFFF"/>
                    </a:gs>
                  </a:gsLst>
                  <a:lin ang="5400000" scaled="0"/>
                </a:gradFill>
              </a:rPr>
              <a:t>Build Annotations</a:t>
            </a:r>
            <a:endParaRPr lang="en-US" sz="1400" dirty="0">
              <a:gradFill>
                <a:gsLst>
                  <a:gs pos="0">
                    <a:srgbClr val="FFFFFF"/>
                  </a:gs>
                  <a:gs pos="86000">
                    <a:srgbClr val="FFFFFF"/>
                  </a:gs>
                </a:gsLst>
                <a:path path="circle">
                  <a:fillToRect r="100000" b="100000"/>
                </a:path>
              </a:gradFill>
              <a:latin typeface="Segoe UI"/>
            </a:endParaRPr>
          </a:p>
        </p:txBody>
      </p:sp>
      <p:pic>
        <p:nvPicPr>
          <p:cNvPr id="4" name="Picture 3"/>
          <p:cNvPicPr>
            <a:picLocks noChangeAspect="1"/>
          </p:cNvPicPr>
          <p:nvPr/>
        </p:nvPicPr>
        <p:blipFill>
          <a:blip r:embed="rId6"/>
          <a:stretch>
            <a:fillRect/>
          </a:stretch>
        </p:blipFill>
        <p:spPr>
          <a:xfrm>
            <a:off x="8551604" y="4936619"/>
            <a:ext cx="4718507" cy="1920895"/>
          </a:xfrm>
          <a:prstGeom prst="rect">
            <a:avLst/>
          </a:prstGeom>
        </p:spPr>
      </p:pic>
      <p:pic>
        <p:nvPicPr>
          <p:cNvPr id="6" name="Picture 5"/>
          <p:cNvPicPr>
            <a:picLocks noChangeAspect="1"/>
          </p:cNvPicPr>
          <p:nvPr/>
        </p:nvPicPr>
        <p:blipFill>
          <a:blip r:embed="rId7"/>
          <a:stretch>
            <a:fillRect/>
          </a:stretch>
        </p:blipFill>
        <p:spPr>
          <a:xfrm>
            <a:off x="5002114" y="5716071"/>
            <a:ext cx="3219450" cy="990600"/>
          </a:xfrm>
          <a:prstGeom prst="rect">
            <a:avLst/>
          </a:prstGeom>
        </p:spPr>
      </p:pic>
    </p:spTree>
    <p:extLst>
      <p:ext uri="{BB962C8B-B14F-4D97-AF65-F5344CB8AC3E}">
        <p14:creationId xmlns:p14="http://schemas.microsoft.com/office/powerpoint/2010/main" val="31356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6918"/>
            <a:ext cx="12192000" cy="5586846"/>
          </a:xfrm>
          <a:prstGeom prst="rect">
            <a:avLst/>
          </a:prstGeom>
        </p:spPr>
      </p:pic>
      <p:cxnSp>
        <p:nvCxnSpPr>
          <p:cNvPr id="3" name="Straight Arrow Connector 2"/>
          <p:cNvCxnSpPr/>
          <p:nvPr/>
        </p:nvCxnSpPr>
        <p:spPr>
          <a:xfrm>
            <a:off x="6909954" y="3813464"/>
            <a:ext cx="1236559" cy="449995"/>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5" name="Straight Arrow Connector 4"/>
          <p:cNvCxnSpPr/>
          <p:nvPr/>
        </p:nvCxnSpPr>
        <p:spPr>
          <a:xfrm>
            <a:off x="7190509" y="519545"/>
            <a:ext cx="1077231" cy="872560"/>
          </a:xfrm>
          <a:prstGeom prst="straightConnector1">
            <a:avLst/>
          </a:prstGeom>
          <a:noFill/>
          <a:ln w="38100" cap="flat" cmpd="sng" algn="ctr">
            <a:solidFill>
              <a:srgbClr val="D52D1A"/>
            </a:solidFill>
            <a:prstDash val="solid"/>
            <a:round/>
            <a:headEnd type="none" w="med" len="med"/>
            <a:tailEnd type="arrow" w="med" len="med"/>
          </a:ln>
          <a:effectLst/>
        </p:spPr>
      </p:cxnSp>
      <p:sp>
        <p:nvSpPr>
          <p:cNvPr id="7" name="TextBox 6"/>
          <p:cNvSpPr txBox="1"/>
          <p:nvPr/>
        </p:nvSpPr>
        <p:spPr>
          <a:xfrm>
            <a:off x="4353791" y="82153"/>
            <a:ext cx="2836718" cy="544765"/>
          </a:xfrm>
          <a:prstGeom prst="rect">
            <a:avLst/>
          </a:prstGeom>
          <a:noFill/>
        </p:spPr>
        <p:txBody>
          <a:bodyPr wrap="square" lIns="182880" tIns="146304" rIns="182880" bIns="146304" rtlCol="0">
            <a:spAutoFit/>
          </a:bodyPr>
          <a:lstStyle/>
          <a:p>
            <a:pPr algn="r">
              <a:lnSpc>
                <a:spcPct val="90000"/>
              </a:lnSpc>
            </a:pPr>
            <a:r>
              <a:rPr lang="en-US" dirty="0">
                <a:solidFill>
                  <a:srgbClr val="FF0000"/>
                </a:solidFill>
              </a:rPr>
              <a:t>Build Annotations</a:t>
            </a:r>
          </a:p>
        </p:txBody>
      </p:sp>
    </p:spTree>
    <p:extLst>
      <p:ext uri="{BB962C8B-B14F-4D97-AF65-F5344CB8AC3E}">
        <p14:creationId xmlns:p14="http://schemas.microsoft.com/office/powerpoint/2010/main" val="111468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3300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29018" cy="685702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ctr" defTabSz="896091"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Power BI Integration</a:t>
            </a:r>
          </a:p>
        </p:txBody>
      </p:sp>
      <p:sp>
        <p:nvSpPr>
          <p:cNvPr id="18" name="Content Placeholder 2"/>
          <p:cNvSpPr txBox="1">
            <a:spLocks/>
          </p:cNvSpPr>
          <p:nvPr/>
        </p:nvSpPr>
        <p:spPr>
          <a:xfrm>
            <a:off x="214900" y="1357133"/>
            <a:ext cx="5248520" cy="509783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Analytical capabilities of Visual Studio Team Services using Power BI</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rPr>
              <a:t>Easily visualize data and gain insights not previously possible</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endParaRP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Identify gaps and issues</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rPr>
              <a:t>Understanding data is the key to making insightful business decisions</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rPr>
              <a:t>Fix those issues and monitoring progress</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endPar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endParaRP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endParaRPr kumimoji="0" lang="en-US" sz="1029"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j-lt"/>
              <a:ea typeface="+mn-ea"/>
              <a:cs typeface="+mn-cs"/>
            </a:endParaRP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rPr>
              <a:t>Use innovative features in Power BI</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1568"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mn-lt"/>
                <a:ea typeface="+mn-ea"/>
                <a:cs typeface="+mn-cs"/>
              </a:rPr>
              <a:t>Full natural language query capability</a:t>
            </a:r>
          </a:p>
          <a:p>
            <a:pPr marL="336145" marR="0" lvl="0" indent="-336145" algn="l" defTabSz="914367"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1568" b="0" i="0" u="none" strike="noStrike" kern="1200" cap="none" spc="0" normalizeH="0" baseline="0" noProof="0" dirty="0">
                <a:ln>
                  <a:noFill/>
                </a:ln>
                <a:solidFill>
                  <a:schemeClr val="bg1"/>
                </a:solidFill>
                <a:effectLst/>
                <a:uLnTx/>
                <a:uFillTx/>
                <a:latin typeface="+mj-lt"/>
                <a:ea typeface="+mn-ea"/>
                <a:cs typeface="+mn-cs"/>
              </a:rPr>
              <a:t>“How many pull requests per day? Per week?” </a:t>
            </a:r>
            <a:endParaRPr kumimoji="0" lang="en-US" sz="1568" b="0" i="0" u="none" strike="noStrike" kern="1200" cap="none" spc="0" normalizeH="0" baseline="0" noProof="0" dirty="0">
              <a:ln>
                <a:noFill/>
              </a:ln>
              <a:solidFill>
                <a:schemeClr val="bg1"/>
              </a:solidFill>
              <a:effectLst/>
              <a:uLnTx/>
              <a:uFillTx/>
              <a:latin typeface="+mn-lt"/>
              <a:ea typeface="+mn-ea"/>
              <a:cs typeface="+mn-cs"/>
            </a:endParaRPr>
          </a:p>
        </p:txBody>
      </p:sp>
      <p:sp>
        <p:nvSpPr>
          <p:cNvPr id="10" name="Title 1"/>
          <p:cNvSpPr txBox="1">
            <a:spLocks/>
          </p:cNvSpPr>
          <p:nvPr/>
        </p:nvSpPr>
        <p:spPr>
          <a:xfrm>
            <a:off x="6447349" y="173835"/>
            <a:ext cx="5580590" cy="881813"/>
          </a:xfrm>
          <a:prstGeom prst="rect">
            <a:avLst/>
          </a:prstGeom>
        </p:spPr>
        <p:txBody>
          <a:bodyPr vert="horz" wrap="square" lIns="143385" tIns="89616" rIns="143385" bIns="89616"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8"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100" normalizeH="0" baseline="0" noProof="0" dirty="0">
                <a:ln w="3175">
                  <a:noFill/>
                </a:ln>
                <a:solidFill>
                  <a:schemeClr val="tx1"/>
                </a:solidFill>
                <a:effectLst/>
                <a:uLnTx/>
                <a:uFillTx/>
                <a:latin typeface="+mj-lt"/>
                <a:ea typeface="+mn-ea"/>
                <a:cs typeface="Segoe UI" pitchFamily="34" charset="0"/>
              </a:rPr>
              <a:t>Gain understanding and insights into projects </a:t>
            </a:r>
            <a:r>
              <a:rPr kumimoji="0" lang="en-US" sz="3529" b="0" i="0" u="none" strike="noStrike" kern="1200" cap="none" spc="-100" normalizeH="0" baseline="0" noProof="0">
                <a:ln w="3175">
                  <a:noFill/>
                </a:ln>
                <a:solidFill>
                  <a:schemeClr val="tx1"/>
                </a:solidFill>
                <a:effectLst/>
                <a:uLnTx/>
                <a:uFillTx/>
                <a:latin typeface="+mj-lt"/>
                <a:ea typeface="+mn-ea"/>
                <a:cs typeface="Segoe UI" pitchFamily="34" charset="0"/>
              </a:rPr>
              <a:t>in VSTS</a:t>
            </a:r>
            <a:endParaRPr kumimoji="0" lang="en-US" sz="3529" b="0" i="0" u="none" strike="noStrike" kern="1200" cap="none" spc="-100" normalizeH="0" baseline="0" noProof="0" dirty="0">
              <a:ln w="3175">
                <a:noFill/>
              </a:ln>
              <a:solidFill>
                <a:schemeClr val="tx1"/>
              </a:solidFill>
              <a:effectLst/>
              <a:uLnTx/>
              <a:uFillTx/>
              <a:latin typeface="+mj-lt"/>
              <a:ea typeface="+mn-ea"/>
              <a:cs typeface="Segoe UI"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2151" y="3766062"/>
            <a:ext cx="6114118" cy="309145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3" y="1430185"/>
            <a:ext cx="6452212" cy="2844260"/>
          </a:xfrm>
          <a:prstGeom prst="rect">
            <a:avLst/>
          </a:prstGeom>
        </p:spPr>
      </p:pic>
    </p:spTree>
    <p:extLst>
      <p:ext uri="{BB962C8B-B14F-4D97-AF65-F5344CB8AC3E}">
        <p14:creationId xmlns:p14="http://schemas.microsoft.com/office/powerpoint/2010/main" val="319092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3279"/>
            <a:ext cx="12192001" cy="1081833"/>
          </a:xfrm>
        </p:spPr>
        <p:txBody>
          <a:bodyPr/>
          <a:lstStyle/>
          <a:p>
            <a:r>
              <a:rPr lang="en-US" dirty="0">
                <a:solidFill>
                  <a:schemeClr val="tx1"/>
                </a:solidFill>
              </a:rPr>
              <a:t>Automate Everything</a:t>
            </a:r>
          </a:p>
        </p:txBody>
      </p:sp>
    </p:spTree>
    <p:extLst>
      <p:ext uri="{BB962C8B-B14F-4D97-AF65-F5344CB8AC3E}">
        <p14:creationId xmlns:p14="http://schemas.microsoft.com/office/powerpoint/2010/main" val="251477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alpha val="99000"/>
          </a:srgbClr>
        </a:solidFill>
        <a:effectLst/>
      </p:bgPr>
    </p:bg>
    <p:spTree>
      <p:nvGrpSpPr>
        <p:cNvPr id="1" name=""/>
        <p:cNvGrpSpPr/>
        <p:nvPr/>
      </p:nvGrpSpPr>
      <p:grpSpPr>
        <a:xfrm>
          <a:off x="0" y="0"/>
          <a:ext cx="0" cy="0"/>
          <a:chOff x="0" y="0"/>
          <a:chExt cx="0" cy="0"/>
        </a:xfrm>
      </p:grpSpPr>
      <p:grpSp>
        <p:nvGrpSpPr>
          <p:cNvPr id="14" name="Group 13"/>
          <p:cNvGrpSpPr/>
          <p:nvPr/>
        </p:nvGrpSpPr>
        <p:grpSpPr>
          <a:xfrm>
            <a:off x="8682637" y="4229935"/>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marL="0" marR="0" lvl="0" indent="0" algn="ctr" defTabSz="896203"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321" y="1625630"/>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marL="0" marR="0" lvl="0" indent="0" algn="ctr" defTabSz="896203"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784"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marL="0" marR="0" lvl="0" indent="0" algn="ctr" defTabSz="896203"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635"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marL="0" marR="0" lvl="0" indent="0" algn="ctr" defTabSz="896203"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288" y="2199455"/>
            <a:ext cx="3047457" cy="3047457"/>
          </a:xfrm>
          <a:prstGeom prst="rect">
            <a:avLst/>
          </a:prstGeom>
        </p:spPr>
      </p:pic>
      <p:cxnSp>
        <p:nvCxnSpPr>
          <p:cNvPr id="5" name="Straight Connector 4"/>
          <p:cNvCxnSpPr/>
          <p:nvPr/>
        </p:nvCxnSpPr>
        <p:spPr>
          <a:xfrm flipH="1">
            <a:off x="8454150" y="1178321"/>
            <a:ext cx="18099" cy="536249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589" y="3721720"/>
            <a:ext cx="5237319" cy="456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065"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839" y="258797"/>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49" name="Picture 48"/>
          <p:cNvPicPr>
            <a:picLocks noChangeAspect="1"/>
          </p:cNvPicPr>
          <p:nvPr/>
        </p:nvPicPr>
        <p:blipFill>
          <a:blip r:embed="rId8"/>
          <a:stretch>
            <a:fillRect/>
          </a:stretch>
        </p:blipFill>
        <p:spPr>
          <a:xfrm flipH="1">
            <a:off x="613611" y="1784547"/>
            <a:ext cx="4887057" cy="3911381"/>
          </a:xfrm>
          <a:prstGeom prst="rect">
            <a:avLst/>
          </a:prstGeom>
        </p:spPr>
      </p:pic>
      <p:sp>
        <p:nvSpPr>
          <p:cNvPr id="50" name="TextBox 49"/>
          <p:cNvSpPr txBox="1"/>
          <p:nvPr/>
        </p:nvSpPr>
        <p:spPr>
          <a:xfrm>
            <a:off x="759562" y="2533258"/>
            <a:ext cx="4305839" cy="2413957"/>
          </a:xfrm>
          <a:prstGeom prst="rect">
            <a:avLst/>
          </a:prstGeom>
          <a:noFill/>
        </p:spPr>
        <p:txBody>
          <a:bodyPr wrap="square" lIns="179285" tIns="143428" rIns="179285" bIns="143428" rtlCol="0" anchor="ctr">
            <a:spAutoFit/>
          </a:bodyPr>
          <a:lstStyle/>
          <a:p>
            <a:pPr marL="0" marR="0" lvl="0" indent="0" algn="r" defTabSz="913505" rtl="0" eaLnBrk="0" fontAlgn="base" latinLnBrk="0" hangingPunct="0">
              <a:lnSpc>
                <a:spcPct val="10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ECECEC">
                    <a:lumMod val="1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.NET, Java, Node.js, PHP, Python</a:t>
            </a:r>
          </a:p>
          <a:p>
            <a:pPr marL="0" marR="0" lvl="0" indent="0" algn="r" defTabSz="913505" rtl="0" eaLnBrk="0" fontAlgn="base" latinLnBrk="0" hangingPunct="0">
              <a:lnSpc>
                <a:spcPct val="10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ECECEC">
                    <a:lumMod val="1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 OS patching</a:t>
            </a:r>
          </a:p>
          <a:p>
            <a:pPr marL="0" marR="0" lvl="0" indent="0" algn="r" defTabSz="913505" rtl="0" eaLnBrk="0" fontAlgn="base" latinLnBrk="0" hangingPunct="0">
              <a:lnSpc>
                <a:spcPct val="10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ECECEC">
                    <a:lumMod val="1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 scale/built in load balancing</a:t>
            </a:r>
          </a:p>
          <a:p>
            <a:pPr marL="0" marR="0" lvl="0" indent="0" algn="r" defTabSz="913505" rtl="0" eaLnBrk="0" fontAlgn="base" latinLnBrk="0" hangingPunct="0">
              <a:lnSpc>
                <a:spcPct val="10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ECECEC">
                    <a:lumMod val="1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Integration with existing apps</a:t>
            </a:r>
          </a:p>
          <a:p>
            <a:pPr marL="0" marR="0" lvl="0" indent="0" algn="r" defTabSz="913505" rtl="0" eaLnBrk="0" fontAlgn="base" latinLnBrk="0" hangingPunct="0">
              <a:lnSpc>
                <a:spcPct val="10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ECECEC">
                    <a:lumMod val="1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Continuous deployment</a:t>
            </a:r>
          </a:p>
        </p:txBody>
      </p:sp>
    </p:spTree>
    <p:extLst>
      <p:ext uri="{BB962C8B-B14F-4D97-AF65-F5344CB8AC3E}">
        <p14:creationId xmlns:p14="http://schemas.microsoft.com/office/powerpoint/2010/main" val="344155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childTnLst>
                          </p:cTn>
                        </p:par>
                        <p:par>
                          <p:cTn id="27" fill="hold">
                            <p:stCondLst>
                              <p:cond delay="125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25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37782"/>
            <a:ext cx="5289896" cy="842378"/>
          </a:xfrm>
        </p:spPr>
        <p:txBody>
          <a:bodyPr/>
          <a:lstStyle/>
          <a:p>
            <a:r>
              <a:rPr lang="en-US" dirty="0">
                <a:solidFill>
                  <a:srgbClr val="00B0F0"/>
                </a:solidFill>
              </a:rPr>
              <a:t>Azure Web Apps: </a:t>
            </a:r>
            <a:r>
              <a:rPr lang="en-US" dirty="0"/>
              <a:t>Cloud Deployment Slots</a:t>
            </a:r>
          </a:p>
        </p:txBody>
      </p:sp>
      <p:sp>
        <p:nvSpPr>
          <p:cNvPr id="50" name="Content Placeholder 2"/>
          <p:cNvSpPr txBox="1">
            <a:spLocks/>
          </p:cNvSpPr>
          <p:nvPr/>
        </p:nvSpPr>
        <p:spPr>
          <a:xfrm>
            <a:off x="269240" y="2790168"/>
            <a:ext cx="4747927" cy="387435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it-IT" sz="20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Benefits of deployment slots </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Deployment slot will carry the name of the Azure Web App + the name of the slot</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Swap content and configurations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Warm up the new site, no cold start penalties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Validate changes in staging</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Root Cause Analysis</a:t>
            </a:r>
          </a:p>
          <a:p>
            <a:pPr marL="337702" marR="0" lvl="0" indent="0" algn="l" defTabSz="914098" rtl="0" eaLnBrk="1" fontAlgn="auto" latinLnBrk="0" hangingPunct="1">
              <a:lnSpc>
                <a:spcPct val="90000"/>
              </a:lnSpc>
              <a:spcBef>
                <a:spcPts val="1176"/>
              </a:spcBef>
              <a:spcAft>
                <a:spcPts val="0"/>
              </a:spcAft>
              <a:buClr>
                <a:srgbClr val="000000"/>
              </a:buClr>
              <a:buSzPct val="100000"/>
              <a:buFontTx/>
              <a:buNone/>
              <a:tabLst/>
              <a:defRPr/>
            </a:pPr>
            <a:r>
              <a:rPr kumimoji="0" lang="en-US" sz="2000" b="0" i="0" u="none" strike="noStrike" kern="1200" cap="none" spc="0" normalizeH="0" baseline="0" noProof="0" dirty="0">
                <a:ln>
                  <a:noFill/>
                </a:ln>
                <a:gradFill>
                  <a:gsLst>
                    <a:gs pos="0">
                      <a:srgbClr val="FFFFFF"/>
                    </a:gs>
                    <a:gs pos="86000">
                      <a:srgbClr val="FFFFFF"/>
                    </a:gs>
                  </a:gsLst>
                  <a:path path="circle">
                    <a:fillToRect r="100000" b="100000"/>
                  </a:path>
                </a:gradFill>
                <a:effectLst/>
                <a:uLnTx/>
                <a:uFillTx/>
                <a:latin typeface="Segoe UI"/>
                <a:ea typeface="+mn-ea"/>
                <a:cs typeface="+mn-cs"/>
              </a:rPr>
              <a:t>Swap contents back immediately</a:t>
            </a:r>
          </a:p>
        </p:txBody>
      </p:sp>
      <p:pic>
        <p:nvPicPr>
          <p:cNvPr id="51" name="Picture 2" descr="http://i0.wp.com/blogs.perficient.com/microsoft/files/2015/04/azure-deployment-slo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738" y="2790168"/>
            <a:ext cx="6810480" cy="396355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bwMode="auto">
          <a:xfrm>
            <a:off x="6431656" y="437782"/>
            <a:ext cx="5411427" cy="637385"/>
          </a:xfrm>
          <a:prstGeom prst="round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http://mercuryhealthgrp.azurewebsites.net/</a:t>
            </a:r>
          </a:p>
        </p:txBody>
      </p:sp>
      <p:sp>
        <p:nvSpPr>
          <p:cNvPr id="11" name="Rounded Rectangle 10"/>
          <p:cNvSpPr/>
          <p:nvPr/>
        </p:nvSpPr>
        <p:spPr bwMode="auto">
          <a:xfrm>
            <a:off x="6760028" y="1242073"/>
            <a:ext cx="5077993" cy="637385"/>
          </a:xfrm>
          <a:prstGeom prst="round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http://mercuryhealthgrp-dev.azurewebsites.net/</a:t>
            </a:r>
          </a:p>
        </p:txBody>
      </p:sp>
      <p:sp>
        <p:nvSpPr>
          <p:cNvPr id="12" name="Rounded Rectangle 11"/>
          <p:cNvSpPr/>
          <p:nvPr/>
        </p:nvSpPr>
        <p:spPr bwMode="auto">
          <a:xfrm>
            <a:off x="6760028" y="1939948"/>
            <a:ext cx="5077993" cy="637385"/>
          </a:xfrm>
          <a:prstGeom prst="round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http://mercuryhealthgrp-qa.azurewebsites.net/</a:t>
            </a:r>
          </a:p>
        </p:txBody>
      </p:sp>
      <p:sp>
        <p:nvSpPr>
          <p:cNvPr id="13" name="Left Brace 12"/>
          <p:cNvSpPr/>
          <p:nvPr/>
        </p:nvSpPr>
        <p:spPr>
          <a:xfrm>
            <a:off x="6362314" y="1442955"/>
            <a:ext cx="328372" cy="979714"/>
          </a:xfrm>
          <a:prstGeom prst="leftBrace">
            <a:avLst/>
          </a:prstGeom>
          <a:noFill/>
          <a:ln w="19050" cap="flat" cmpd="sng" algn="ctr">
            <a:solidFill>
              <a:srgbClr val="002060"/>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Oval 13"/>
          <p:cNvSpPr/>
          <p:nvPr/>
        </p:nvSpPr>
        <p:spPr bwMode="auto">
          <a:xfrm>
            <a:off x="9056914" y="1181582"/>
            <a:ext cx="816429" cy="1502171"/>
          </a:xfrm>
          <a:prstGeom prst="ellipse">
            <a:avLst/>
          </a:prstGeom>
          <a:noFill/>
          <a:ln w="25400"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00422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437782"/>
            <a:ext cx="11655078" cy="640995"/>
          </a:xfrm>
        </p:spPr>
        <p:txBody>
          <a:bodyPr/>
          <a:lstStyle/>
          <a:p>
            <a:r>
              <a:rPr lang="en-US" sz="4800" dirty="0">
                <a:solidFill>
                  <a:srgbClr val="00B0F0"/>
                </a:solidFill>
              </a:rPr>
              <a:t>Azure Web Apps: </a:t>
            </a:r>
            <a:r>
              <a:rPr lang="en-US" sz="4800" dirty="0">
                <a:solidFill>
                  <a:schemeClr val="tx1"/>
                </a:solidFill>
              </a:rPr>
              <a:t>Web Jobs</a:t>
            </a:r>
          </a:p>
        </p:txBody>
      </p:sp>
      <p:sp>
        <p:nvSpPr>
          <p:cNvPr id="5" name="Title 2"/>
          <p:cNvSpPr txBox="1">
            <a:spLocks/>
          </p:cNvSpPr>
          <p:nvPr/>
        </p:nvSpPr>
        <p:spPr>
          <a:xfrm>
            <a:off x="274712" y="1362475"/>
            <a:ext cx="9976363" cy="917575"/>
          </a:xfrm>
          <a:prstGeom prst="rect">
            <a:avLst/>
          </a:prstGeom>
        </p:spPr>
        <p:txBody>
          <a:bodyPr vert="horz" wrap="square" lIns="146304" tIns="91440" rIns="146304" bIns="91440" rtlCol="0" anchor="ctr">
            <a:noAutofit/>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pPr marL="252000" marR="0" lvl="0" indent="0" algn="l" defTabSz="913505" rtl="0" eaLnBrk="0" fontAlgn="base" latinLnBrk="0" hangingPunct="0">
              <a:lnSpc>
                <a:spcPct val="90000"/>
              </a:lnSpc>
              <a:spcBef>
                <a:spcPts val="0"/>
              </a:spcBef>
              <a:spcAft>
                <a:spcPct val="0"/>
              </a:spcAft>
              <a:buClrTx/>
              <a:buSzTx/>
              <a:buFontTx/>
              <a:buNone/>
              <a:tabLst/>
              <a:defRPr/>
            </a:pPr>
            <a:r>
              <a:rPr kumimoji="0" lang="en-US" sz="36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S PGothic" panose="020B0600070205080204" pitchFamily="34" charset="-128"/>
                <a:cs typeface="Segoe UI" pitchFamily="34" charset="0"/>
              </a:rPr>
              <a:t>Light-weight CPU Intensive Tasks</a:t>
            </a:r>
          </a:p>
        </p:txBody>
      </p:sp>
      <p:sp>
        <p:nvSpPr>
          <p:cNvPr id="6" name="Content Placeholder 2"/>
          <p:cNvSpPr txBox="1">
            <a:spLocks/>
          </p:cNvSpPr>
          <p:nvPr/>
        </p:nvSpPr>
        <p:spPr>
          <a:xfrm>
            <a:off x="274712" y="1483159"/>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5216693"/>
            <a:ext cx="780290" cy="780290"/>
          </a:xfrm>
          <a:prstGeom prst="rect">
            <a:avLst/>
          </a:prstGeom>
        </p:spPr>
      </p:pic>
      <p:sp>
        <p:nvSpPr>
          <p:cNvPr id="8" name="AutoShape 4" descr="Image result for exe icon"/>
          <p:cNvSpPr>
            <a:spLocks noChangeAspect="1" noChangeArrowheads="1"/>
          </p:cNvSpPr>
          <p:nvPr/>
        </p:nvSpPr>
        <p:spPr bwMode="auto">
          <a:xfrm>
            <a:off x="120650" y="10575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27657" y="2311176"/>
            <a:ext cx="9606527" cy="967694"/>
            <a:chOff x="567531" y="3258922"/>
            <a:chExt cx="10642799" cy="1364755"/>
          </a:xfrm>
        </p:grpSpPr>
        <p:grpSp>
          <p:nvGrpSpPr>
            <p:cNvPr id="10" name="Group 9"/>
            <p:cNvGrpSpPr/>
            <p:nvPr/>
          </p:nvGrpSpPr>
          <p:grpSpPr>
            <a:xfrm>
              <a:off x="567531" y="3276179"/>
              <a:ext cx="1769523" cy="1347498"/>
              <a:chOff x="567531" y="3290916"/>
              <a:chExt cx="1769523" cy="1347498"/>
            </a:xfrm>
          </p:grpSpPr>
          <p:pic>
            <p:nvPicPr>
              <p:cNvPr id="29" name="Picture 28"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run.cmd, run.bat</a:t>
                </a:r>
              </a:p>
            </p:txBody>
          </p:sp>
        </p:grpSp>
        <p:grpSp>
          <p:nvGrpSpPr>
            <p:cNvPr id="11" name="Group 10"/>
            <p:cNvGrpSpPr/>
            <p:nvPr/>
          </p:nvGrpSpPr>
          <p:grpSpPr>
            <a:xfrm>
              <a:off x="2718720" y="3322937"/>
              <a:ext cx="886846" cy="1300139"/>
              <a:chOff x="2320559" y="3383229"/>
              <a:chExt cx="886846" cy="1300139"/>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28"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run.exe</a:t>
                </a:r>
              </a:p>
            </p:txBody>
          </p:sp>
        </p:grpSp>
        <p:grpSp>
          <p:nvGrpSpPr>
            <p:cNvPr id="12" name="Group 11"/>
            <p:cNvGrpSpPr/>
            <p:nvPr/>
          </p:nvGrpSpPr>
          <p:grpSpPr>
            <a:xfrm>
              <a:off x="3987232" y="3258922"/>
              <a:ext cx="994156" cy="1364154"/>
              <a:chOff x="3640103" y="3255198"/>
              <a:chExt cx="994156" cy="1364154"/>
            </a:xfrm>
          </p:grpSpPr>
          <p:pic>
            <p:nvPicPr>
              <p:cNvPr id="25" name="Picture 24"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run.ps1</a:t>
                </a:r>
              </a:p>
            </p:txBody>
          </p:sp>
        </p:grpSp>
        <p:grpSp>
          <p:nvGrpSpPr>
            <p:cNvPr id="13" name="Group 12"/>
            <p:cNvGrpSpPr/>
            <p:nvPr/>
          </p:nvGrpSpPr>
          <p:grpSpPr>
            <a:xfrm>
              <a:off x="5363054" y="3294879"/>
              <a:ext cx="890119" cy="1328197"/>
              <a:chOff x="5102707" y="3328315"/>
              <a:chExt cx="890119" cy="1328197"/>
            </a:xfrm>
          </p:grpSpPr>
          <p:pic>
            <p:nvPicPr>
              <p:cNvPr id="23" name="Picture 22"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run.sh</a:t>
                </a:r>
              </a:p>
            </p:txBody>
          </p:sp>
        </p:grpSp>
        <p:grpSp>
          <p:nvGrpSpPr>
            <p:cNvPr id="14" name="Group 13"/>
            <p:cNvGrpSpPr/>
            <p:nvPr/>
          </p:nvGrpSpPr>
          <p:grpSpPr>
            <a:xfrm>
              <a:off x="6634839" y="3352382"/>
              <a:ext cx="1206349" cy="1270694"/>
              <a:chOff x="6461274" y="3449567"/>
              <a:chExt cx="1206349" cy="1270694"/>
            </a:xfrm>
          </p:grpSpPr>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22"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mn-cs"/>
                  </a:rPr>
                  <a:t>run.php</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5" name="Group 14"/>
            <p:cNvGrpSpPr/>
            <p:nvPr/>
          </p:nvGrpSpPr>
          <p:grpSpPr>
            <a:xfrm>
              <a:off x="8222854" y="3276781"/>
              <a:ext cx="1000395" cy="1346295"/>
              <a:chOff x="8136071" y="3290916"/>
              <a:chExt cx="1000395" cy="1346295"/>
            </a:xfrm>
          </p:grpSpPr>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20" name="TextBox 19"/>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run.py</a:t>
                </a:r>
              </a:p>
            </p:txBody>
          </p:sp>
        </p:grpSp>
        <p:grpSp>
          <p:nvGrpSpPr>
            <p:cNvPr id="16" name="Group 15"/>
            <p:cNvGrpSpPr/>
            <p:nvPr/>
          </p:nvGrpSpPr>
          <p:grpSpPr>
            <a:xfrm>
              <a:off x="9604913" y="3302188"/>
              <a:ext cx="1605417" cy="1317358"/>
              <a:chOff x="9604913" y="3341731"/>
              <a:chExt cx="1605417" cy="1317358"/>
            </a:xfrm>
          </p:grpSpPr>
          <p:pic>
            <p:nvPicPr>
              <p:cNvPr id="17" name="Picture 16"/>
              <p:cNvPicPr>
                <a:picLocks noChangeAspect="1"/>
              </p:cNvPicPr>
              <p:nvPr/>
            </p:nvPicPr>
            <p:blipFill>
              <a:blip r:embed="rId10"/>
              <a:stretch>
                <a:fillRect/>
              </a:stretch>
            </p:blipFill>
            <p:spPr>
              <a:xfrm>
                <a:off x="9604913" y="3341731"/>
                <a:ext cx="1605417" cy="863290"/>
              </a:xfrm>
              <a:prstGeom prst="rect">
                <a:avLst/>
              </a:prstGeom>
            </p:spPr>
          </p:pic>
          <p:sp>
            <p:nvSpPr>
              <p:cNvPr id="18"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run.js</a:t>
                </a:r>
              </a:p>
            </p:txBody>
          </p:sp>
        </p:grpSp>
      </p:grpSp>
      <p:sp>
        <p:nvSpPr>
          <p:cNvPr id="31" name="Content Placeholder 4"/>
          <p:cNvSpPr txBox="1">
            <a:spLocks/>
          </p:cNvSpPr>
          <p:nvPr/>
        </p:nvSpPr>
        <p:spPr>
          <a:xfrm>
            <a:off x="3907352" y="4655925"/>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BlobTrigger</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TableTrigger</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QueueTrigger</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br>
              <a:rPr kumimoji="0" lang="en-US" sz="2800" b="0" i="0" u="none" strike="noStrike" kern="1200" cap="none" spc="0" normalizeH="0" baseline="0" noProof="0" dirty="0">
                <a:ln>
                  <a:noFill/>
                </a:ln>
                <a:solidFill>
                  <a:srgbClr val="FFFFFF"/>
                </a:solidFill>
                <a:effectLst/>
                <a:uLnTx/>
                <a:uFillTx/>
                <a:latin typeface="Segoe UI Light"/>
                <a:ea typeface="+mn-ea"/>
                <a:cs typeface="+mn-cs"/>
              </a:rPr>
            </a:b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ServicebusTrigger</a:t>
            </a:r>
            <a:endParaRPr kumimoji="0" lang="en-US"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2" name="Content Placeholder 4"/>
          <p:cNvSpPr txBox="1">
            <a:spLocks/>
          </p:cNvSpPr>
          <p:nvPr/>
        </p:nvSpPr>
        <p:spPr>
          <a:xfrm>
            <a:off x="2748408" y="3935230"/>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Scale:</a:t>
            </a:r>
          </a:p>
        </p:txBody>
      </p:sp>
      <p:sp>
        <p:nvSpPr>
          <p:cNvPr id="33" name="Content Placeholder 4"/>
          <p:cNvSpPr txBox="1">
            <a:spLocks/>
          </p:cNvSpPr>
          <p:nvPr/>
        </p:nvSpPr>
        <p:spPr>
          <a:xfrm>
            <a:off x="3907352" y="3918745"/>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Singleton, Multi-instance</a:t>
            </a:r>
          </a:p>
        </p:txBody>
      </p:sp>
      <p:sp>
        <p:nvSpPr>
          <p:cNvPr id="34" name="Content Placeholder 4"/>
          <p:cNvSpPr txBox="1">
            <a:spLocks/>
          </p:cNvSpPr>
          <p:nvPr/>
        </p:nvSpPr>
        <p:spPr>
          <a:xfrm>
            <a:off x="2226933" y="3375980"/>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Job Type:</a:t>
            </a:r>
          </a:p>
        </p:txBody>
      </p:sp>
      <p:sp>
        <p:nvSpPr>
          <p:cNvPr id="35" name="Content Placeholder 4"/>
          <p:cNvSpPr txBox="1">
            <a:spLocks/>
          </p:cNvSpPr>
          <p:nvPr/>
        </p:nvSpPr>
        <p:spPr>
          <a:xfrm>
            <a:off x="3867178" y="3395896"/>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On-Demand, Scheduled, Continuous</a:t>
            </a:r>
          </a:p>
        </p:txBody>
      </p:sp>
      <p:sp>
        <p:nvSpPr>
          <p:cNvPr id="36" name="Content Placeholder 4"/>
          <p:cNvSpPr txBox="1">
            <a:spLocks/>
          </p:cNvSpPr>
          <p:nvPr/>
        </p:nvSpPr>
        <p:spPr>
          <a:xfrm>
            <a:off x="264283" y="4442646"/>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WebJobs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SDK Feature:</a:t>
            </a:r>
          </a:p>
        </p:txBody>
      </p:sp>
      <p:sp>
        <p:nvSpPr>
          <p:cNvPr id="37" name="Content Placeholder 4"/>
          <p:cNvSpPr txBox="1">
            <a:spLocks/>
          </p:cNvSpPr>
          <p:nvPr/>
        </p:nvSpPr>
        <p:spPr>
          <a:xfrm>
            <a:off x="1702873" y="5375196"/>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Deployment:</a:t>
            </a:r>
          </a:p>
        </p:txBody>
      </p:sp>
      <p:sp>
        <p:nvSpPr>
          <p:cNvPr id="38" name="Content Placeholder 4"/>
          <p:cNvSpPr txBox="1">
            <a:spLocks/>
          </p:cNvSpPr>
          <p:nvPr/>
        </p:nvSpPr>
        <p:spPr>
          <a:xfrm>
            <a:off x="3907352" y="5388163"/>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Portal, Visual Studio, CLI,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Git</a:t>
            </a:r>
            <a:endParaRPr kumimoji="0" lang="en-US" sz="28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99269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9" name="Rounded Rectangle 68"/>
          <p:cNvSpPr/>
          <p:nvPr/>
        </p:nvSpPr>
        <p:spPr>
          <a:xfrm>
            <a:off x="5512576" y="1934148"/>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51" name="Rounded Rectangle 50"/>
          <p:cNvSpPr/>
          <p:nvPr/>
        </p:nvSpPr>
        <p:spPr>
          <a:xfrm>
            <a:off x="5360176" y="1781748"/>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cxnSp>
        <p:nvCxnSpPr>
          <p:cNvPr id="15" name="Straight Connector 14"/>
          <p:cNvCxnSpPr/>
          <p:nvPr/>
        </p:nvCxnSpPr>
        <p:spPr>
          <a:xfrm flipH="1">
            <a:off x="8212930" y="2955010"/>
            <a:ext cx="7553" cy="735814"/>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3">
            <a:biLevel thresh="25000"/>
          </a:blip>
          <a:stretch>
            <a:fillRect/>
          </a:stretch>
        </p:blipFill>
        <p:spPr>
          <a:xfrm rot="16200000">
            <a:off x="10127160" y="2823078"/>
            <a:ext cx="1371829" cy="395721"/>
          </a:xfrm>
          <a:prstGeom prst="rect">
            <a:avLst/>
          </a:prstGeom>
        </p:spPr>
      </p:pic>
      <p:sp>
        <p:nvSpPr>
          <p:cNvPr id="40" name="Right Arrow 39"/>
          <p:cNvSpPr/>
          <p:nvPr/>
        </p:nvSpPr>
        <p:spPr>
          <a:xfrm>
            <a:off x="6573829" y="1862937"/>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pic>
        <p:nvPicPr>
          <p:cNvPr id="33" name="Picture 32"/>
          <p:cNvPicPr>
            <a:picLocks noChangeAspect="1"/>
          </p:cNvPicPr>
          <p:nvPr/>
        </p:nvPicPr>
        <p:blipFill>
          <a:blip r:embed="rId4"/>
          <a:stretch>
            <a:fillRect/>
          </a:stretch>
        </p:blipFill>
        <p:spPr>
          <a:xfrm>
            <a:off x="1140506" y="5174165"/>
            <a:ext cx="2747809" cy="1772592"/>
          </a:xfrm>
          <a:prstGeom prst="rect">
            <a:avLst/>
          </a:prstGeom>
        </p:spPr>
      </p:pic>
      <p:sp>
        <p:nvSpPr>
          <p:cNvPr id="52" name="Right Arrow 51"/>
          <p:cNvSpPr/>
          <p:nvPr/>
        </p:nvSpPr>
        <p:spPr>
          <a:xfrm>
            <a:off x="1897451" y="1845464"/>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53" name="Right Arrow 52"/>
          <p:cNvSpPr/>
          <p:nvPr/>
        </p:nvSpPr>
        <p:spPr>
          <a:xfrm>
            <a:off x="4245258" y="1845464"/>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54" name="Right Arrow 53"/>
          <p:cNvSpPr/>
          <p:nvPr/>
        </p:nvSpPr>
        <p:spPr>
          <a:xfrm>
            <a:off x="8962281" y="1812911"/>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56" name="TextBox 55"/>
          <p:cNvSpPr txBox="1"/>
          <p:nvPr/>
        </p:nvSpPr>
        <p:spPr>
          <a:xfrm>
            <a:off x="269240" y="1211725"/>
            <a:ext cx="1837219" cy="35207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2335735" y="1211726"/>
            <a:ext cx="2467200" cy="310436"/>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Team Build</a:t>
            </a:r>
          </a:p>
        </p:txBody>
      </p:sp>
      <p:sp>
        <p:nvSpPr>
          <p:cNvPr id="58" name="TextBox 57"/>
          <p:cNvSpPr txBox="1"/>
          <p:nvPr/>
        </p:nvSpPr>
        <p:spPr>
          <a:xfrm>
            <a:off x="7294321" y="1206857"/>
            <a:ext cx="1837219" cy="35207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UI &amp; Load Testing</a:t>
            </a:r>
          </a:p>
        </p:txBody>
      </p:sp>
      <p:sp>
        <p:nvSpPr>
          <p:cNvPr id="59" name="TextBox 58"/>
          <p:cNvSpPr txBox="1"/>
          <p:nvPr/>
        </p:nvSpPr>
        <p:spPr>
          <a:xfrm>
            <a:off x="4912273" y="1206858"/>
            <a:ext cx="2048438" cy="379301"/>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Deploy to Slot</a:t>
            </a:r>
          </a:p>
        </p:txBody>
      </p:sp>
      <p:sp>
        <p:nvSpPr>
          <p:cNvPr id="62" name="Rounded Rectangle 61"/>
          <p:cNvSpPr/>
          <p:nvPr/>
        </p:nvSpPr>
        <p:spPr>
          <a:xfrm>
            <a:off x="452015" y="1634216"/>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64" name="Rounded Rectangle 63"/>
          <p:cNvSpPr/>
          <p:nvPr/>
        </p:nvSpPr>
        <p:spPr>
          <a:xfrm>
            <a:off x="2818380" y="1634216"/>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65" name="Rounded Rectangle 64"/>
          <p:cNvSpPr/>
          <p:nvPr/>
        </p:nvSpPr>
        <p:spPr>
          <a:xfrm>
            <a:off x="7513548" y="1629348"/>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S PGothic" panose="020B0600070205080204" pitchFamily="34" charset="-128"/>
            </a:endParaRPr>
          </a:p>
        </p:txBody>
      </p:sp>
      <p:sp>
        <p:nvSpPr>
          <p:cNvPr id="68" name="Bent Arrow 67"/>
          <p:cNvSpPr/>
          <p:nvPr/>
        </p:nvSpPr>
        <p:spPr>
          <a:xfrm rot="10800000">
            <a:off x="4142647" y="4240074"/>
            <a:ext cx="6688326" cy="1537403"/>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pic>
        <p:nvPicPr>
          <p:cNvPr id="70" name="Picture 69"/>
          <p:cNvPicPr>
            <a:picLocks noChangeAspect="1"/>
          </p:cNvPicPr>
          <p:nvPr/>
        </p:nvPicPr>
        <p:blipFill>
          <a:blip r:embed="rId5"/>
          <a:stretch>
            <a:fillRect/>
          </a:stretch>
        </p:blipFill>
        <p:spPr>
          <a:xfrm>
            <a:off x="2994758" y="1896414"/>
            <a:ext cx="1130597" cy="944265"/>
          </a:xfrm>
          <a:prstGeom prst="rect">
            <a:avLst/>
          </a:prstGeom>
        </p:spPr>
      </p:pic>
      <p:sp>
        <p:nvSpPr>
          <p:cNvPr id="75" name="TextBox 74"/>
          <p:cNvSpPr txBox="1"/>
          <p:nvPr/>
        </p:nvSpPr>
        <p:spPr>
          <a:xfrm>
            <a:off x="5619379" y="6337190"/>
            <a:ext cx="3288931" cy="460684"/>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6"/>
          <a:stretch>
            <a:fillRect/>
          </a:stretch>
        </p:blipFill>
        <p:spPr>
          <a:xfrm>
            <a:off x="9692324" y="4223059"/>
            <a:ext cx="1942334" cy="1200918"/>
          </a:xfrm>
          <a:prstGeom prst="rect">
            <a:avLst/>
          </a:prstGeom>
        </p:spPr>
      </p:pic>
      <p:sp>
        <p:nvSpPr>
          <p:cNvPr id="95" name="Rounded Rectangle 94"/>
          <p:cNvSpPr/>
          <p:nvPr/>
        </p:nvSpPr>
        <p:spPr>
          <a:xfrm>
            <a:off x="5207776" y="1629348"/>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sp>
        <p:nvSpPr>
          <p:cNvPr id="94" name="TextBox 93"/>
          <p:cNvSpPr txBox="1"/>
          <p:nvPr/>
        </p:nvSpPr>
        <p:spPr>
          <a:xfrm>
            <a:off x="10261468" y="4846380"/>
            <a:ext cx="1123428" cy="615522"/>
          </a:xfrm>
          <a:prstGeom prst="rect">
            <a:avLst/>
          </a:prstGeom>
          <a:noFill/>
        </p:spPr>
        <p:txBody>
          <a:bodyPr wrap="none" lIns="179285" tIns="143428" rIns="179285" bIns="143428" rtlCol="0">
            <a:sp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2353" b="0" i="0" u="none" strike="noStrike" kern="0" cap="none" spc="0" normalizeH="0" baseline="0" noProof="0" dirty="0">
                <a:ln>
                  <a:noFill/>
                </a:ln>
                <a:solidFill>
                  <a:srgbClr val="00B0F0"/>
                </a:solidFill>
                <a:effectLst/>
                <a:uLnTx/>
                <a:uFillTx/>
                <a:latin typeface="Segoe UI" panose="020B0502040204020203" pitchFamily="34" charset="0"/>
                <a:ea typeface="MS PGothic" panose="020B0600070205080204" pitchFamily="34" charset="-128"/>
              </a:rPr>
              <a:t>Azure</a:t>
            </a:r>
          </a:p>
        </p:txBody>
      </p:sp>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2231798" y="4170681"/>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8"/>
          <a:stretch>
            <a:fillRect/>
          </a:stretch>
        </p:blipFill>
        <p:spPr>
          <a:xfrm>
            <a:off x="7745438" y="1896414"/>
            <a:ext cx="984954" cy="983013"/>
          </a:xfrm>
          <a:prstGeom prst="rect">
            <a:avLst/>
          </a:prstGeom>
        </p:spPr>
      </p:pic>
      <p:sp>
        <p:nvSpPr>
          <p:cNvPr id="37" name="TextBox 36"/>
          <p:cNvSpPr txBox="1"/>
          <p:nvPr/>
        </p:nvSpPr>
        <p:spPr>
          <a:xfrm>
            <a:off x="9692324" y="1206858"/>
            <a:ext cx="2048438" cy="379301"/>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Swap Slots</a:t>
            </a:r>
          </a:p>
        </p:txBody>
      </p:sp>
      <p:sp>
        <p:nvSpPr>
          <p:cNvPr id="38" name="Rounded Rectangle 37"/>
          <p:cNvSpPr/>
          <p:nvPr/>
        </p:nvSpPr>
        <p:spPr>
          <a:xfrm>
            <a:off x="9987827" y="1629348"/>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S PGothic" panose="020B0600070205080204" pitchFamily="34" charset="-128"/>
            </a:endParaRPr>
          </a:p>
        </p:txBody>
      </p:sp>
      <p:pic>
        <p:nvPicPr>
          <p:cNvPr id="41" name="Picture 40"/>
          <p:cNvPicPr>
            <a:picLocks noChangeAspect="1"/>
          </p:cNvPicPr>
          <p:nvPr/>
        </p:nvPicPr>
        <p:blipFill>
          <a:blip r:embed="rId9"/>
          <a:stretch>
            <a:fillRect/>
          </a:stretch>
        </p:blipFill>
        <p:spPr>
          <a:xfrm>
            <a:off x="1321478" y="2480017"/>
            <a:ext cx="526867" cy="525350"/>
          </a:xfrm>
          <a:prstGeom prst="rect">
            <a:avLst/>
          </a:prstGeom>
        </p:spPr>
      </p:pic>
      <p:pic>
        <p:nvPicPr>
          <p:cNvPr id="42" name="Picture 41"/>
          <p:cNvPicPr>
            <a:picLocks noChangeAspect="1"/>
          </p:cNvPicPr>
          <p:nvPr/>
        </p:nvPicPr>
        <p:blipFill>
          <a:blip r:embed="rId10"/>
          <a:stretch>
            <a:fillRect/>
          </a:stretch>
        </p:blipFill>
        <p:spPr>
          <a:xfrm>
            <a:off x="605119" y="2519428"/>
            <a:ext cx="519574" cy="494229"/>
          </a:xfrm>
          <a:prstGeom prst="rect">
            <a:avLst/>
          </a:prstGeom>
        </p:spPr>
      </p:pic>
      <p:pic>
        <p:nvPicPr>
          <p:cNvPr id="45" name="Picture 44"/>
          <p:cNvPicPr>
            <a:picLocks noChangeAspect="1"/>
          </p:cNvPicPr>
          <p:nvPr/>
        </p:nvPicPr>
        <p:blipFill>
          <a:blip r:embed="rId11"/>
          <a:stretch>
            <a:fillRect/>
          </a:stretch>
        </p:blipFill>
        <p:spPr>
          <a:xfrm>
            <a:off x="1361674" y="1768998"/>
            <a:ext cx="451186" cy="517213"/>
          </a:xfrm>
          <a:prstGeom prst="rect">
            <a:avLst/>
          </a:prstGeom>
        </p:spPr>
      </p:pic>
      <p:pic>
        <p:nvPicPr>
          <p:cNvPr id="47" name="Picture 46"/>
          <p:cNvPicPr>
            <a:picLocks noChangeAspect="1"/>
          </p:cNvPicPr>
          <p:nvPr/>
        </p:nvPicPr>
        <p:blipFill>
          <a:blip r:embed="rId12"/>
          <a:stretch>
            <a:fillRect/>
          </a:stretch>
        </p:blipFill>
        <p:spPr>
          <a:xfrm>
            <a:off x="622082" y="1841583"/>
            <a:ext cx="427281" cy="427281"/>
          </a:xfrm>
          <a:prstGeom prst="rect">
            <a:avLst/>
          </a:prstGeom>
        </p:spPr>
      </p:pic>
      <p:pic>
        <p:nvPicPr>
          <p:cNvPr id="48" name="Picture 47"/>
          <p:cNvPicPr>
            <a:picLocks noChangeAspect="1"/>
          </p:cNvPicPr>
          <p:nvPr/>
        </p:nvPicPr>
        <p:blipFill>
          <a:blip r:embed="rId10">
            <a:biLevel thresh="25000"/>
          </a:blip>
          <a:stretch>
            <a:fillRect/>
          </a:stretch>
        </p:blipFill>
        <p:spPr>
          <a:xfrm>
            <a:off x="605119" y="2460781"/>
            <a:ext cx="519574" cy="494229"/>
          </a:xfrm>
          <a:prstGeom prst="rect">
            <a:avLst/>
          </a:prstGeom>
        </p:spPr>
      </p:pic>
      <p:grpSp>
        <p:nvGrpSpPr>
          <p:cNvPr id="55" name="Group 54"/>
          <p:cNvGrpSpPr/>
          <p:nvPr/>
        </p:nvGrpSpPr>
        <p:grpSpPr>
          <a:xfrm>
            <a:off x="9627193" y="4051241"/>
            <a:ext cx="2123584" cy="964503"/>
            <a:chOff x="9426803" y="2210077"/>
            <a:chExt cx="2123885" cy="964640"/>
          </a:xfrm>
        </p:grpSpPr>
        <p:pic>
          <p:nvPicPr>
            <p:cNvPr id="60" name="Picture 59"/>
            <p:cNvPicPr>
              <a:picLocks noChangeAspect="1"/>
            </p:cNvPicPr>
            <p:nvPr/>
          </p:nvPicPr>
          <p:blipFill>
            <a:blip r:embed="rId13"/>
            <a:stretch>
              <a:fillRect/>
            </a:stretch>
          </p:blipFill>
          <p:spPr>
            <a:xfrm>
              <a:off x="9426803" y="2280018"/>
              <a:ext cx="835116" cy="835116"/>
            </a:xfrm>
            <a:prstGeom prst="rect">
              <a:avLst/>
            </a:prstGeom>
          </p:spPr>
        </p:pic>
        <p:pic>
          <p:nvPicPr>
            <p:cNvPr id="61" name="Picture 60"/>
            <p:cNvPicPr>
              <a:picLocks noChangeAspect="1"/>
            </p:cNvPicPr>
            <p:nvPr/>
          </p:nvPicPr>
          <p:blipFill>
            <a:blip r:embed="rId14"/>
            <a:stretch>
              <a:fillRect/>
            </a:stretch>
          </p:blipFill>
          <p:spPr>
            <a:xfrm>
              <a:off x="10818892" y="2210077"/>
              <a:ext cx="731796" cy="964640"/>
            </a:xfrm>
            <a:prstGeom prst="rect">
              <a:avLst/>
            </a:prstGeom>
          </p:spPr>
        </p:pic>
        <p:grpSp>
          <p:nvGrpSpPr>
            <p:cNvPr id="63" name="Group 62"/>
            <p:cNvGrpSpPr/>
            <p:nvPr/>
          </p:nvGrpSpPr>
          <p:grpSpPr>
            <a:xfrm>
              <a:off x="10391219" y="2570899"/>
              <a:ext cx="280591" cy="280591"/>
              <a:chOff x="8563291" y="2244010"/>
              <a:chExt cx="2020388" cy="2020388"/>
            </a:xfrm>
            <a:solidFill>
              <a:schemeClr val="tx1"/>
            </a:solidFill>
          </p:grpSpPr>
          <p:sp>
            <p:nvSpPr>
              <p:cNvPr id="67" name="Rectangle 66"/>
              <p:cNvSpPr/>
              <p:nvPr/>
            </p:nvSpPr>
            <p:spPr>
              <a:xfrm>
                <a:off x="9335801" y="2244010"/>
                <a:ext cx="475368" cy="20203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350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71" name="Rectangle 70"/>
              <p:cNvSpPr/>
              <p:nvPr/>
            </p:nvSpPr>
            <p:spPr>
              <a:xfrm rot="5400000">
                <a:off x="9335801" y="2244010"/>
                <a:ext cx="475368" cy="20203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350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grpSp>
      <p:pic>
        <p:nvPicPr>
          <p:cNvPr id="50" name="Picture 49"/>
          <p:cNvPicPr>
            <a:picLocks noChangeAspect="1"/>
          </p:cNvPicPr>
          <p:nvPr/>
        </p:nvPicPr>
        <p:blipFill>
          <a:blip r:embed="rId15"/>
          <a:stretch>
            <a:fillRect/>
          </a:stretch>
        </p:blipFill>
        <p:spPr>
          <a:xfrm>
            <a:off x="5492348" y="1873047"/>
            <a:ext cx="942658" cy="990998"/>
          </a:xfrm>
          <a:prstGeom prst="rect">
            <a:avLst/>
          </a:prstGeom>
        </p:spPr>
      </p:pic>
      <p:pic>
        <p:nvPicPr>
          <p:cNvPr id="49" name="Picture 48"/>
          <p:cNvPicPr>
            <a:picLocks noChangeAspect="1"/>
          </p:cNvPicPr>
          <p:nvPr/>
        </p:nvPicPr>
        <p:blipFill>
          <a:blip r:embed="rId15"/>
          <a:stretch>
            <a:fillRect/>
          </a:stretch>
        </p:blipFill>
        <p:spPr>
          <a:xfrm flipH="1">
            <a:off x="10157370" y="2273640"/>
            <a:ext cx="626697" cy="640719"/>
          </a:xfrm>
          <a:prstGeom prst="rect">
            <a:avLst/>
          </a:prstGeom>
        </p:spPr>
      </p:pic>
      <p:pic>
        <p:nvPicPr>
          <p:cNvPr id="74" name="Picture 73"/>
          <p:cNvPicPr>
            <a:picLocks noChangeAspect="1"/>
          </p:cNvPicPr>
          <p:nvPr/>
        </p:nvPicPr>
        <p:blipFill>
          <a:blip r:embed="rId16"/>
          <a:stretch>
            <a:fillRect/>
          </a:stretch>
        </p:blipFill>
        <p:spPr>
          <a:xfrm>
            <a:off x="10680680" y="1814774"/>
            <a:ext cx="545282" cy="587226"/>
          </a:xfrm>
          <a:prstGeom prst="rect">
            <a:avLst/>
          </a:prstGeom>
        </p:spPr>
      </p:pic>
      <p:cxnSp>
        <p:nvCxnSpPr>
          <p:cNvPr id="5" name="Straight Arrow Connector 4"/>
          <p:cNvCxnSpPr/>
          <p:nvPr/>
        </p:nvCxnSpPr>
        <p:spPr>
          <a:xfrm flipV="1">
            <a:off x="1182905" y="3224050"/>
            <a:ext cx="0" cy="466774"/>
          </a:xfrm>
          <a:prstGeom prst="straightConnector1">
            <a:avLst/>
          </a:prstGeom>
          <a:ln w="53975">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82905" y="3690824"/>
            <a:ext cx="7037578" cy="0"/>
          </a:xfrm>
          <a:prstGeom prst="line">
            <a:avLst/>
          </a:prstGeom>
          <a:ln w="381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itle 17"/>
          <p:cNvSpPr>
            <a:spLocks noGrp="1"/>
          </p:cNvSpPr>
          <p:nvPr>
            <p:ph type="title"/>
          </p:nvPr>
        </p:nvSpPr>
        <p:spPr/>
        <p:txBody>
          <a:bodyPr/>
          <a:lstStyle/>
          <a:p>
            <a:r>
              <a:rPr lang="en-US" dirty="0"/>
              <a:t> </a:t>
            </a:r>
          </a:p>
        </p:txBody>
      </p:sp>
      <p:sp>
        <p:nvSpPr>
          <p:cNvPr id="76" name="Title 1"/>
          <p:cNvSpPr txBox="1">
            <a:spLocks/>
          </p:cNvSpPr>
          <p:nvPr/>
        </p:nvSpPr>
        <p:spPr>
          <a:xfrm>
            <a:off x="136138" y="186886"/>
            <a:ext cx="11655078" cy="842378"/>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dirty="0">
                <a:ln w="3175">
                  <a:noFill/>
                </a:ln>
                <a:solidFill>
                  <a:srgbClr val="00B0F0"/>
                </a:solidFill>
                <a:effectLst/>
                <a:uLnTx/>
                <a:uFillTx/>
                <a:latin typeface="+mj-lt"/>
                <a:ea typeface="+mn-ea"/>
                <a:cs typeface="Segoe UI" pitchFamily="34" charset="0"/>
              </a:rPr>
              <a:t>Web App: </a:t>
            </a:r>
            <a:r>
              <a:rPr kumimoji="0" lang="en-US" sz="5293" b="0" i="0" u="none" strike="noStrike" kern="1200" cap="none" spc="-100" normalizeH="0" baseline="0" noProof="0" dirty="0">
                <a:ln w="3175">
                  <a:noFill/>
                </a:ln>
                <a:solidFill>
                  <a:schemeClr val="bg1"/>
                </a:solidFill>
                <a:effectLst/>
                <a:uLnTx/>
                <a:uFillTx/>
                <a:latin typeface="+mj-lt"/>
                <a:ea typeface="+mn-ea"/>
                <a:cs typeface="Segoe UI" pitchFamily="34" charset="0"/>
              </a:rPr>
              <a:t>DevOps Workflow</a:t>
            </a:r>
          </a:p>
        </p:txBody>
      </p:sp>
      <p:pic>
        <p:nvPicPr>
          <p:cNvPr id="19" name="Picture 18"/>
          <p:cNvPicPr>
            <a:picLocks noChangeAspect="1"/>
          </p:cNvPicPr>
          <p:nvPr/>
        </p:nvPicPr>
        <p:blipFill>
          <a:blip r:embed="rId17"/>
          <a:stretch>
            <a:fillRect/>
          </a:stretch>
        </p:blipFill>
        <p:spPr>
          <a:xfrm>
            <a:off x="5361154" y="4347034"/>
            <a:ext cx="3891491" cy="2013051"/>
          </a:xfrm>
          <a:prstGeom prst="rect">
            <a:avLst/>
          </a:prstGeom>
        </p:spPr>
      </p:pic>
      <p:sp>
        <p:nvSpPr>
          <p:cNvPr id="72" name="Rounded Rectangle 71"/>
          <p:cNvSpPr/>
          <p:nvPr/>
        </p:nvSpPr>
        <p:spPr bwMode="auto">
          <a:xfrm>
            <a:off x="7310011" y="1146096"/>
            <a:ext cx="1914836" cy="2266775"/>
          </a:xfrm>
          <a:prstGeom prst="roundRect">
            <a:avLst/>
          </a:prstGeom>
          <a:noFill/>
          <a:ln>
            <a:solidFill>
              <a:srgbClr val="FF0000"/>
            </a:solidFill>
            <a:headEnd type="none" w="med" len="med"/>
            <a:tailEnd type="none" w="med" len="med"/>
          </a:ln>
          <a:effectLst>
            <a:glow rad="2286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9301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224589" y="338375"/>
            <a:ext cx="12192001" cy="113701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tx1"/>
                </a:solidFill>
              </a:rPr>
              <a:t>DEMO</a:t>
            </a:r>
            <a:endParaRPr lang="en-US" sz="6000" dirty="0">
              <a:solidFill>
                <a:schemeClr val="tx1"/>
              </a:solidFill>
            </a:endParaRPr>
          </a:p>
        </p:txBody>
      </p:sp>
    </p:spTree>
    <p:extLst>
      <p:ext uri="{BB962C8B-B14F-4D97-AF65-F5344CB8AC3E}">
        <p14:creationId xmlns:p14="http://schemas.microsoft.com/office/powerpoint/2010/main" val="3695248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0" y="4876165"/>
            <a:ext cx="12192000" cy="1325563"/>
          </a:xfrm>
          <a:solidFill>
            <a:schemeClr val="tx1">
              <a:alpha val="50000"/>
            </a:schemeClr>
          </a:solidFill>
        </p:spPr>
        <p:txBody>
          <a:bodyPr>
            <a:normAutofit/>
          </a:bodyPr>
          <a:lstStyle/>
          <a:p>
            <a:pPr algn="ctr"/>
            <a:r>
              <a:rPr lang="en-US" sz="5400" dirty="0">
                <a:solidFill>
                  <a:schemeClr val="bg1"/>
                </a:solidFill>
              </a:rPr>
              <a:t>www.teamsystemcafe.net/resources</a:t>
            </a:r>
          </a:p>
        </p:txBody>
      </p:sp>
      <p:sp>
        <p:nvSpPr>
          <p:cNvPr id="5" name="Rectangle 4"/>
          <p:cNvSpPr/>
          <p:nvPr/>
        </p:nvSpPr>
        <p:spPr>
          <a:xfrm flipV="1">
            <a:off x="5683827" y="1569027"/>
            <a:ext cx="2608118" cy="613064"/>
          </a:xfrm>
          <a:prstGeom prst="rect">
            <a:avLst/>
          </a:prstGeom>
          <a:noFill/>
          <a:ln w="57150">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764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17" name="Group 16"/>
          <p:cNvGrpSpPr/>
          <p:nvPr/>
        </p:nvGrpSpPr>
        <p:grpSpPr>
          <a:xfrm>
            <a:off x="53111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322294" y="1127733"/>
            <a:ext cx="4678900" cy="5719580"/>
          </a:xfrm>
          <a:prstGeom prst="rect">
            <a:avLst/>
          </a:prstGeom>
        </p:spPr>
      </p:pic>
      <p:sp>
        <p:nvSpPr>
          <p:cNvPr id="20" name="Text Placeholder 25"/>
          <p:cNvSpPr txBox="1">
            <a:spLocks/>
          </p:cNvSpPr>
          <p:nvPr/>
        </p:nvSpPr>
        <p:spPr bwMode="ltGray">
          <a:xfrm>
            <a:off x="322294" y="9771"/>
            <a:ext cx="5860167" cy="99205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marR="0" lvl="0" indent="-676959" algn="l" defTabSz="896157" rtl="0" eaLnBrk="1" fontAlgn="auto" latinLnBrk="0" hangingPunct="1">
              <a:lnSpc>
                <a:spcPts val="6666"/>
              </a:lnSpc>
              <a:spcBef>
                <a:spcPct val="20000"/>
              </a:spcBef>
              <a:spcAft>
                <a:spcPts val="0"/>
              </a:spcAft>
              <a:buClrTx/>
              <a:buSzTx/>
              <a:buFont typeface="Arial" pitchFamily="34" charset="0"/>
              <a:buNone/>
              <a:tabLst/>
              <a:defRPr/>
            </a:pPr>
            <a:r>
              <a:rPr kumimoji="0" lang="en-US" sz="5400" b="0" i="0" u="none" strike="noStrike" kern="1200" cap="none" spc="-150" normalizeH="0" baseline="0" noProof="0" dirty="0">
                <a:ln>
                  <a:noFill/>
                </a:ln>
                <a:solidFill>
                  <a:srgbClr val="FFFFFF"/>
                </a:solidFill>
                <a:effectLst/>
                <a:uLnTx/>
                <a:uFillTx/>
                <a:latin typeface="Segoe UI Light"/>
                <a:ea typeface="+mn-ea"/>
                <a:cs typeface="+mn-cs"/>
              </a:rPr>
              <a:t>Next Steps</a:t>
            </a:r>
          </a:p>
        </p:txBody>
      </p:sp>
      <p:sp>
        <p:nvSpPr>
          <p:cNvPr id="21" name="Text Placeholder 4"/>
          <p:cNvSpPr txBox="1">
            <a:spLocks/>
          </p:cNvSpPr>
          <p:nvPr/>
        </p:nvSpPr>
        <p:spPr>
          <a:xfrm>
            <a:off x="5347380" y="1300801"/>
            <a:ext cx="6558863" cy="4446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68217A"/>
              </a:solidFill>
              <a:effectLst/>
              <a:uLnTx/>
              <a:uFillTx/>
              <a:latin typeface="Segoe UI Light"/>
              <a:ea typeface="Calibri" panose="020F0502020204030204" pitchFamily="34" charset="0"/>
              <a:cs typeface="Times New Roman" panose="02020603050405020304" pitchFamily="18" charset="0"/>
            </a:endParaRPr>
          </a:p>
        </p:txBody>
      </p:sp>
      <p:sp>
        <p:nvSpPr>
          <p:cNvPr id="10" name="Rectangle 9"/>
          <p:cNvSpPr>
            <a:spLocks/>
          </p:cNvSpPr>
          <p:nvPr/>
        </p:nvSpPr>
        <p:spPr bwMode="auto">
          <a:xfrm>
            <a:off x="5210016" y="177906"/>
            <a:ext cx="6970962" cy="17548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sz="2400" b="0" i="0" u="none" strike="noStrike" kern="0" cap="none" spc="-49" normalizeH="0" baseline="0" noProof="0" dirty="0">
                <a:ln w="3175">
                  <a:noFill/>
                </a:ln>
                <a:solidFill>
                  <a:srgbClr val="FFFFFF"/>
                </a:solidFill>
                <a:effectLst/>
                <a:uLnTx/>
                <a:uFillTx/>
                <a:latin typeface="Segoe UI Light"/>
                <a:ea typeface="+mn-ea"/>
                <a:cs typeface="Segoe UI" panose="020B0502040204020203" pitchFamily="34" charset="0"/>
              </a:rPr>
              <a:t>Create a Visual Studio Online account</a:t>
            </a:r>
          </a:p>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b="0" i="0" u="none" strike="noStrike" kern="0" cap="none" spc="-49" normalizeH="0" baseline="0" noProof="0" dirty="0">
                <a:ln w="3175">
                  <a:noFill/>
                </a:ln>
                <a:solidFill>
                  <a:srgbClr val="FFFFFF"/>
                </a:solidFill>
                <a:effectLst/>
                <a:uLnTx/>
                <a:uFillTx/>
                <a:latin typeface="Segoe UI Light"/>
                <a:ea typeface="+mn-ea"/>
                <a:cs typeface="Segoe UI" panose="020B0502040204020203" pitchFamily="34" charset="0"/>
              </a:rPr>
              <a:t>Try the Release Management Service &amp; Application Insights</a:t>
            </a:r>
          </a:p>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sz="3200" b="1" i="0" u="none" strike="noStrike" kern="0" cap="none" spc="0" normalizeH="0" baseline="0" noProof="0" dirty="0">
                <a:ln w="3175">
                  <a:noFill/>
                </a:ln>
                <a:solidFill>
                  <a:srgbClr val="FFFF00"/>
                </a:solidFill>
                <a:effectLst/>
                <a:uLnTx/>
                <a:uFillTx/>
                <a:latin typeface="Segoe UI Light"/>
                <a:ea typeface="+mn-ea"/>
                <a:cs typeface="Arial" charset="0"/>
              </a:rPr>
              <a:t>visualstudio.com</a:t>
            </a:r>
          </a:p>
          <a:p>
            <a:pPr marL="0" marR="0" lvl="0" indent="0" algn="l" defTabSz="1243204" rtl="0" eaLnBrk="1" fontAlgn="auto" latinLnBrk="0" hangingPunct="1">
              <a:lnSpc>
                <a:spcPct val="100000"/>
              </a:lnSpc>
              <a:spcBef>
                <a:spcPts val="588"/>
              </a:spcBef>
              <a:spcAft>
                <a:spcPts val="588"/>
              </a:spcAft>
              <a:buClrTx/>
              <a:buSzTx/>
              <a:buFontTx/>
              <a:buNone/>
              <a:tabLst/>
              <a:defRPr/>
            </a:pPr>
            <a:endParaRPr kumimoji="0" lang="en-US" b="0" i="0" u="none" strike="noStrike" kern="0" cap="none" spc="-49" normalizeH="0" baseline="0" noProof="0" dirty="0">
              <a:ln w="3175">
                <a:noFill/>
              </a:ln>
              <a:solidFill>
                <a:srgbClr val="FFFFFF"/>
              </a:solidFill>
              <a:effectLst/>
              <a:uLnTx/>
              <a:uFillTx/>
              <a:latin typeface="Segoe UI Light"/>
              <a:ea typeface="+mn-ea"/>
              <a:cs typeface="Segoe UI" panose="020B0502040204020203" pitchFamily="34" charset="0"/>
            </a:endParaRPr>
          </a:p>
        </p:txBody>
      </p:sp>
      <p:sp>
        <p:nvSpPr>
          <p:cNvPr id="14" name="Rectangle 13"/>
          <p:cNvSpPr>
            <a:spLocks/>
          </p:cNvSpPr>
          <p:nvPr/>
        </p:nvSpPr>
        <p:spPr bwMode="auto">
          <a:xfrm>
            <a:off x="5215052" y="1859993"/>
            <a:ext cx="6715321" cy="17282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sz="2400" b="0" i="0" u="none" strike="noStrike" kern="0" cap="none" spc="-49" normalizeH="0" baseline="0" noProof="0" dirty="0">
                <a:ln w="3175">
                  <a:noFill/>
                </a:ln>
                <a:solidFill>
                  <a:srgbClr val="FFFFFF"/>
                </a:solidFill>
                <a:effectLst/>
                <a:uLnTx/>
                <a:uFillTx/>
                <a:latin typeface="Segoe UI Light"/>
                <a:ea typeface="+mn-ea"/>
                <a:cs typeface="Segoe UI" panose="020B0502040204020203" pitchFamily="34" charset="0"/>
              </a:rPr>
              <a:t>Download Visual Studio 2015</a:t>
            </a:r>
          </a:p>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b="0" i="0" u="none" strike="noStrike" kern="0" cap="none" spc="-49" normalizeH="0" baseline="0" noProof="0" dirty="0">
                <a:ln w="3175">
                  <a:noFill/>
                </a:ln>
                <a:solidFill>
                  <a:srgbClr val="FFFFFF"/>
                </a:solidFill>
                <a:effectLst/>
                <a:uLnTx/>
                <a:uFillTx/>
                <a:latin typeface="Segoe UI Light"/>
                <a:ea typeface="+mn-ea"/>
                <a:cs typeface="Segoe UI" panose="020B0502040204020203" pitchFamily="34" charset="0"/>
              </a:rPr>
              <a:t>Use your Visual Studio Online &amp; Azure benefits</a:t>
            </a:r>
          </a:p>
          <a:p>
            <a:pPr marL="0" marR="0" lvl="0" indent="0" algn="l" defTabSz="1243204" rtl="0" eaLnBrk="1" fontAlgn="auto" latinLnBrk="0" hangingPunct="1">
              <a:lnSpc>
                <a:spcPct val="100000"/>
              </a:lnSpc>
              <a:spcBef>
                <a:spcPts val="588"/>
              </a:spcBef>
              <a:spcAft>
                <a:spcPts val="588"/>
              </a:spcAft>
              <a:buClrTx/>
              <a:buSzTx/>
              <a:buFontTx/>
              <a:buNone/>
              <a:tabLst/>
              <a:defRPr/>
            </a:pPr>
            <a:r>
              <a:rPr kumimoji="0" lang="en-US" sz="2400" b="1" i="0" u="none" strike="noStrike" kern="0" cap="none" spc="0" normalizeH="0" baseline="0" noProof="0" dirty="0">
                <a:ln w="3175">
                  <a:noFill/>
                </a:ln>
                <a:solidFill>
                  <a:srgbClr val="FFFF00"/>
                </a:solidFill>
                <a:effectLst/>
                <a:uLnTx/>
                <a:uFillTx/>
                <a:latin typeface="Segoe UI Light"/>
                <a:ea typeface="+mn-ea"/>
                <a:cs typeface="Arial" charset="0"/>
              </a:rPr>
              <a:t>msdn.microsoft.com</a:t>
            </a:r>
          </a:p>
        </p:txBody>
      </p:sp>
      <p:sp>
        <p:nvSpPr>
          <p:cNvPr id="16" name="Rectangle 15"/>
          <p:cNvSpPr/>
          <p:nvPr/>
        </p:nvSpPr>
        <p:spPr>
          <a:xfrm>
            <a:off x="5390172" y="5860565"/>
            <a:ext cx="619355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Microsoft’s DevOps Journey</a:t>
            </a:r>
          </a:p>
          <a:p>
            <a:pPr lvl="0">
              <a:defRPr/>
            </a:pPr>
            <a:r>
              <a:rPr lang="en-US" sz="2400" b="1" dirty="0">
                <a:solidFill>
                  <a:srgbClr val="FFFF00"/>
                </a:solidFill>
                <a:latin typeface="Segoe UI Light"/>
              </a:rPr>
              <a:t>stories.visualstudio.com/</a:t>
            </a:r>
            <a:r>
              <a:rPr lang="en-US" sz="2400" b="1" dirty="0" err="1">
                <a:solidFill>
                  <a:srgbClr val="FFFF00"/>
                </a:solidFill>
                <a:latin typeface="Segoe UI Light"/>
              </a:rPr>
              <a:t>devops</a:t>
            </a:r>
            <a:endParaRPr kumimoji="0" lang="en-US" sz="2400" b="1" i="0" u="none" strike="noStrike" kern="1200" cap="none" spc="0" normalizeH="0" baseline="0" noProof="0" dirty="0">
              <a:ln>
                <a:noFill/>
              </a:ln>
              <a:solidFill>
                <a:srgbClr val="FFFF00"/>
              </a:solidFill>
              <a:effectLst/>
              <a:uLnTx/>
              <a:uFillTx/>
              <a:latin typeface="Segoe UI Light"/>
            </a:endParaRPr>
          </a:p>
        </p:txBody>
      </p:sp>
      <p:sp>
        <p:nvSpPr>
          <p:cNvPr id="11" name="Rectangle 10"/>
          <p:cNvSpPr/>
          <p:nvPr/>
        </p:nvSpPr>
        <p:spPr>
          <a:xfrm>
            <a:off x="5390172" y="3541247"/>
            <a:ext cx="619355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Try App Service: Web Apps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Segoe UI Light"/>
                <a:ea typeface="+mn-ea"/>
                <a:cs typeface="+mn-cs"/>
              </a:rPr>
              <a:t>tryappservice.azure.com</a:t>
            </a:r>
          </a:p>
        </p:txBody>
      </p:sp>
      <p:sp>
        <p:nvSpPr>
          <p:cNvPr id="12" name="Rectangle 11"/>
          <p:cNvSpPr/>
          <p:nvPr/>
        </p:nvSpPr>
        <p:spPr>
          <a:xfrm>
            <a:off x="5390172" y="4854830"/>
            <a:ext cx="6482188" cy="830997"/>
          </a:xfrm>
          <a:prstGeom prst="rect">
            <a:avLst/>
          </a:prstGeom>
        </p:spPr>
        <p:txBody>
          <a:bodyPr wrap="square">
            <a:spAutoFit/>
          </a:bodyPr>
          <a:lstStyle/>
          <a:p>
            <a:pPr lvl="0">
              <a:defRPr/>
            </a:pPr>
            <a:r>
              <a:rPr lang="en-US" sz="2400" dirty="0">
                <a:solidFill>
                  <a:srgbClr val="FFFFFF"/>
                </a:solidFill>
                <a:latin typeface="Segoe UI Light"/>
              </a:rPr>
              <a:t>DevOps and Application Lifecycle Management</a:t>
            </a:r>
          </a:p>
          <a:p>
            <a:pPr lvl="0">
              <a:defRPr/>
            </a:pPr>
            <a:r>
              <a:rPr lang="en-US" sz="2400" b="1" dirty="0">
                <a:solidFill>
                  <a:srgbClr val="FFFF00"/>
                </a:solidFill>
                <a:latin typeface="Segoe UI Light"/>
              </a:rPr>
              <a:t>msdn.microsoft.com/</a:t>
            </a:r>
            <a:r>
              <a:rPr lang="en-US" sz="2400" b="1" dirty="0" err="1">
                <a:solidFill>
                  <a:srgbClr val="FFFF00"/>
                </a:solidFill>
                <a:latin typeface="Segoe UI Light"/>
              </a:rPr>
              <a:t>en</a:t>
            </a:r>
            <a:r>
              <a:rPr lang="en-US" sz="2400" b="1" dirty="0">
                <a:solidFill>
                  <a:srgbClr val="FFFF00"/>
                </a:solidFill>
                <a:latin typeface="Segoe UI Light"/>
              </a:rPr>
              <a:t>-us/library/fda2bad5.aspx</a:t>
            </a:r>
            <a:endParaRPr kumimoji="0" lang="en-US" sz="2400" b="1" i="0" u="none" strike="noStrike" kern="1200" cap="none" spc="0" normalizeH="0" baseline="0" noProof="0" dirty="0">
              <a:ln>
                <a:noFill/>
              </a:ln>
              <a:solidFill>
                <a:srgbClr val="FFFF00"/>
              </a:solidFill>
              <a:effectLst/>
              <a:uLnTx/>
              <a:uFillTx/>
              <a:latin typeface="Segoe UI Light"/>
            </a:endParaRPr>
          </a:p>
        </p:txBody>
      </p:sp>
    </p:spTree>
    <p:extLst>
      <p:ext uri="{BB962C8B-B14F-4D97-AF65-F5344CB8AC3E}">
        <p14:creationId xmlns:p14="http://schemas.microsoft.com/office/powerpoint/2010/main" val="1162689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Miscellaneous</a:t>
            </a:r>
            <a:endParaRPr lang="en-US" dirty="0">
              <a:solidFill>
                <a:schemeClr val="tx1"/>
              </a:solidFill>
            </a:endParaRPr>
          </a:p>
        </p:txBody>
      </p:sp>
    </p:spTree>
    <p:extLst>
      <p:ext uri="{BB962C8B-B14F-4D97-AF65-F5344CB8AC3E}">
        <p14:creationId xmlns:p14="http://schemas.microsoft.com/office/powerpoint/2010/main" val="1834831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What is DevOps?</a:t>
            </a:r>
            <a:endParaRPr lang="en-US" dirty="0">
              <a:solidFill>
                <a:schemeClr val="tx1"/>
              </a:solidFill>
            </a:endParaRPr>
          </a:p>
        </p:txBody>
      </p:sp>
    </p:spTree>
    <p:extLst>
      <p:ext uri="{BB962C8B-B14F-4D97-AF65-F5344CB8AC3E}">
        <p14:creationId xmlns:p14="http://schemas.microsoft.com/office/powerpoint/2010/main" val="393547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928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086987" y="586409"/>
            <a:ext cx="2139193" cy="124239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4311516" y="586409"/>
            <a:ext cx="965160" cy="80616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4698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4"/>
            <a:ext cx="6090347" cy="685605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260" tIns="2061485" rIns="179259" bIns="143407" numCol="1" rtlCol="0" anchor="t" anchorCtr="0" compatLnSpc="1">
            <a:prstTxWarp prst="textNoShape">
              <a:avLst/>
            </a:prstTxWarp>
          </a:bodyPr>
          <a:lstStyle/>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1" i="0" u="none" strike="noStrike" kern="1200" cap="none" spc="0" normalizeH="0" baseline="0" noProof="0" dirty="0">
              <a:ln>
                <a:noFill/>
              </a:ln>
              <a:solidFill>
                <a:srgbClr val="FFFFFF"/>
              </a:solidFill>
              <a:effectLst/>
              <a:uLnTx/>
              <a:uFillTx/>
              <a:latin typeface="Segoe UI"/>
              <a:ea typeface="ＭＳ Ｐゴシック" charset="0"/>
              <a:cs typeface="+mn-cs"/>
            </a:endParaRPr>
          </a:p>
          <a:p>
            <a:pPr marL="0" marR="0" lvl="0" indent="0" algn="l" defTabSz="914039" rtl="0" eaLnBrk="1" fontAlgn="auto" latinLnBrk="0" hangingPunct="1">
              <a:lnSpc>
                <a:spcPct val="90000"/>
              </a:lnSpc>
              <a:spcBef>
                <a:spcPts val="1766"/>
              </a:spcBef>
              <a:spcAft>
                <a:spcPts val="0"/>
              </a:spcAft>
              <a:buClrTx/>
              <a:buSzTx/>
              <a:buFontTx/>
              <a:buNone/>
              <a:tabLst/>
              <a:defRPr/>
            </a:pPr>
            <a:endParaRPr kumimoji="0" lang="en-US" sz="3137" b="0" i="0" u="none" strike="noStrike" kern="1200" cap="none" spc="0" normalizeH="0" baseline="0" noProof="0" dirty="0">
              <a:ln>
                <a:noFill/>
              </a:ln>
              <a:solidFill>
                <a:srgbClr val="FFFFFF"/>
              </a:solidFill>
              <a:effectLst/>
              <a:uLnTx/>
              <a:uFillTx/>
              <a:latin typeface="Segoe UI Light"/>
              <a:ea typeface="ＭＳ Ｐゴシック" charset="0"/>
              <a:cs typeface="+mn-cs"/>
            </a:endParaRPr>
          </a:p>
        </p:txBody>
      </p:sp>
      <p:sp>
        <p:nvSpPr>
          <p:cNvPr id="8" name="Title 10"/>
          <p:cNvSpPr>
            <a:spLocks noGrp="1"/>
          </p:cNvSpPr>
          <p:nvPr>
            <p:ph type="title"/>
          </p:nvPr>
        </p:nvSpPr>
        <p:spPr>
          <a:xfrm>
            <a:off x="225571" y="737444"/>
            <a:ext cx="5865644" cy="899410"/>
          </a:xfrm>
        </p:spPr>
        <p:txBody>
          <a:bodyPr>
            <a:noAutofit/>
          </a:bodyPr>
          <a:lstStyle/>
          <a:p>
            <a:r>
              <a:rPr lang="en-US" sz="4800" dirty="0">
                <a:solidFill>
                  <a:schemeClr val="bg1"/>
                </a:solidFill>
                <a:latin typeface="Segoe UI Light" panose="020B0502040204020203" pitchFamily="34" charset="0"/>
                <a:cs typeface="Segoe UI Light" panose="020B0502040204020203" pitchFamily="34" charset="0"/>
              </a:rPr>
              <a:t>Access to Azure</a:t>
            </a:r>
            <a:endParaRPr lang="en-US" sz="4800" dirty="0">
              <a:solidFill>
                <a:schemeClr val="bg1"/>
              </a:solidFill>
              <a:latin typeface="+mn-lt"/>
            </a:endParaRPr>
          </a:p>
        </p:txBody>
      </p:sp>
      <p:sp>
        <p:nvSpPr>
          <p:cNvPr id="9" name="Content Placeholder 2"/>
          <p:cNvSpPr txBox="1">
            <a:spLocks/>
          </p:cNvSpPr>
          <p:nvPr/>
        </p:nvSpPr>
        <p:spPr>
          <a:xfrm>
            <a:off x="263153" y="1871135"/>
            <a:ext cx="5311038" cy="40159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000000"/>
              </a:buClr>
              <a:buSzPct val="100000"/>
              <a:buFontTx/>
              <a:buBlip>
                <a:blip r:embed="rId2"/>
              </a:buBlip>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All MSDN subscribers have access to $50 to $150 monthly Azure credit</a:t>
            </a:r>
          </a:p>
          <a:p>
            <a:pPr marL="342900" marR="0" lvl="0" indent="-342900" algn="l" defTabSz="932742" rtl="0" eaLnBrk="1" fontAlgn="auto" latinLnBrk="0" hangingPunct="1">
              <a:lnSpc>
                <a:spcPct val="90000"/>
              </a:lnSpc>
              <a:spcBef>
                <a:spcPct val="20000"/>
              </a:spcBef>
              <a:spcAft>
                <a:spcPts val="0"/>
              </a:spcAft>
              <a:buClr>
                <a:srgbClr val="000000"/>
              </a:buClr>
              <a:buSzPct val="100000"/>
              <a:buFontTx/>
              <a:buBlip>
                <a:blip r:embed="rId2"/>
              </a:buBlip>
              <a:tabLst/>
              <a:defRPr/>
            </a:pP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42900" marR="0" lvl="0" indent="-342900" algn="l" defTabSz="932742" rtl="0" eaLnBrk="1" fontAlgn="auto" latinLnBrk="0" hangingPunct="1">
              <a:lnSpc>
                <a:spcPct val="90000"/>
              </a:lnSpc>
              <a:spcBef>
                <a:spcPct val="20000"/>
              </a:spcBef>
              <a:spcAft>
                <a:spcPts val="0"/>
              </a:spcAft>
              <a:buClr>
                <a:srgbClr val="000000"/>
              </a:buClr>
              <a:buSzPct val="100000"/>
              <a:buFontTx/>
              <a:buBlip>
                <a:blip r:embed="rId2"/>
              </a:buBlip>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Use all your MSDN software benefits in Azure for Dev/Test</a:t>
            </a:r>
          </a:p>
          <a:p>
            <a:pPr marL="342900" marR="0" lvl="0" indent="-342900" algn="l" defTabSz="932742" rtl="0" eaLnBrk="1" fontAlgn="auto" latinLnBrk="0" hangingPunct="1">
              <a:lnSpc>
                <a:spcPct val="90000"/>
              </a:lnSpc>
              <a:spcBef>
                <a:spcPct val="20000"/>
              </a:spcBef>
              <a:spcAft>
                <a:spcPts val="0"/>
              </a:spcAft>
              <a:buClr>
                <a:srgbClr val="000000"/>
              </a:buClr>
              <a:buSzPct val="100000"/>
              <a:buFontTx/>
              <a:buBlip>
                <a:blip r:embed="rId2"/>
              </a:buBlip>
              <a:tabLst/>
              <a:defRPr/>
            </a:pP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42900" marR="0" lvl="0" indent="-342900" algn="l" defTabSz="932742" rtl="0" eaLnBrk="1" fontAlgn="auto" latinLnBrk="0" hangingPunct="1">
              <a:lnSpc>
                <a:spcPct val="90000"/>
              </a:lnSpc>
              <a:spcBef>
                <a:spcPct val="20000"/>
              </a:spcBef>
              <a:spcAft>
                <a:spcPts val="0"/>
              </a:spcAft>
              <a:buClr>
                <a:srgbClr val="000000"/>
              </a:buClr>
              <a:buSzPct val="100000"/>
              <a:buFontTx/>
              <a:buBlip>
                <a:blip r:embed="rId2"/>
              </a:buBlip>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Spin up Virtual Machines, Websites, Databases, etc.</a:t>
            </a:r>
          </a:p>
        </p:txBody>
      </p:sp>
      <p:sp>
        <p:nvSpPr>
          <p:cNvPr id="14" name="Title 2"/>
          <p:cNvSpPr txBox="1">
            <a:spLocks/>
          </p:cNvSpPr>
          <p:nvPr/>
        </p:nvSpPr>
        <p:spPr>
          <a:xfrm>
            <a:off x="6408616" y="5855"/>
            <a:ext cx="5525476" cy="630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Light"/>
                <a:ea typeface="+mj-ea"/>
                <a:cs typeface="+mj-cs"/>
              </a:rPr>
              <a:t>What can you do with $100 in Azure?</a:t>
            </a:r>
          </a:p>
        </p:txBody>
      </p:sp>
      <p:grpSp>
        <p:nvGrpSpPr>
          <p:cNvPr id="15" name="Group 14"/>
          <p:cNvGrpSpPr/>
          <p:nvPr/>
        </p:nvGrpSpPr>
        <p:grpSpPr>
          <a:xfrm>
            <a:off x="7319249" y="676614"/>
            <a:ext cx="3623131" cy="1698402"/>
            <a:chOff x="7697937" y="2653264"/>
            <a:chExt cx="3970536" cy="1861253"/>
          </a:xfrm>
        </p:grpSpPr>
        <p:grpSp>
          <p:nvGrpSpPr>
            <p:cNvPr id="16" name="Group 15"/>
            <p:cNvGrpSpPr/>
            <p:nvPr/>
          </p:nvGrpSpPr>
          <p:grpSpPr>
            <a:xfrm>
              <a:off x="7892427" y="2653264"/>
              <a:ext cx="1057619" cy="957010"/>
              <a:chOff x="7601351" y="1849769"/>
              <a:chExt cx="1775053" cy="1606196"/>
            </a:xfrm>
          </p:grpSpPr>
          <p:pic>
            <p:nvPicPr>
              <p:cNvPr id="24" name="Picture 23"/>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25" name="Picture 24"/>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17" name="Group 16"/>
            <p:cNvGrpSpPr/>
            <p:nvPr/>
          </p:nvGrpSpPr>
          <p:grpSpPr>
            <a:xfrm>
              <a:off x="9180310" y="2653264"/>
              <a:ext cx="1057619" cy="957010"/>
              <a:chOff x="7601351" y="1849769"/>
              <a:chExt cx="1775053" cy="1606196"/>
            </a:xfrm>
          </p:grpSpPr>
          <p:pic>
            <p:nvPicPr>
              <p:cNvPr id="22" name="Picture 21"/>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23" name="Picture 2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18" name="Group 17"/>
            <p:cNvGrpSpPr/>
            <p:nvPr/>
          </p:nvGrpSpPr>
          <p:grpSpPr>
            <a:xfrm>
              <a:off x="10468194" y="2666298"/>
              <a:ext cx="1057619" cy="957010"/>
              <a:chOff x="7601351" y="1849769"/>
              <a:chExt cx="1775053" cy="1606196"/>
            </a:xfrm>
          </p:grpSpPr>
          <p:pic>
            <p:nvPicPr>
              <p:cNvPr id="20" name="Picture 19"/>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21" name="Picture 20"/>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sp>
          <p:nvSpPr>
            <p:cNvPr id="19" name="TextBox 18"/>
            <p:cNvSpPr txBox="1"/>
            <p:nvPr/>
          </p:nvSpPr>
          <p:spPr>
            <a:xfrm>
              <a:off x="7697937" y="3894287"/>
              <a:ext cx="3970536" cy="620230"/>
            </a:xfrm>
            <a:prstGeom prst="rect">
              <a:avLst/>
            </a:prstGeom>
            <a:noFill/>
          </p:spPr>
          <p:txBody>
            <a:bodyPr wrap="square" lIns="179047" tIns="143239" rIns="179047" bIns="143239" rtlCol="0">
              <a:spAutoFit/>
            </a:bodyPr>
            <a:lstStyle/>
            <a:p>
              <a:pPr defTabSz="1217656">
                <a:lnSpc>
                  <a:spcPct val="90000"/>
                </a:lnSpc>
                <a:spcAft>
                  <a:spcPts val="588"/>
                </a:spcAft>
              </a:pPr>
              <a:r>
                <a:rPr lang="en-US" sz="1958" b="1" dirty="0"/>
                <a:t>3</a:t>
              </a:r>
              <a:r>
                <a:rPr lang="en-US" sz="1958" dirty="0"/>
                <a:t> VMs for </a:t>
              </a:r>
              <a:r>
                <a:rPr lang="en-US" sz="1958" b="1" dirty="0"/>
                <a:t>16</a:t>
              </a:r>
              <a:r>
                <a:rPr lang="en-US" sz="1958" dirty="0"/>
                <a:t> hours a day</a:t>
              </a:r>
            </a:p>
          </p:txBody>
        </p:sp>
      </p:grpSp>
      <p:grpSp>
        <p:nvGrpSpPr>
          <p:cNvPr id="26" name="Group 25"/>
          <p:cNvGrpSpPr/>
          <p:nvPr/>
        </p:nvGrpSpPr>
        <p:grpSpPr>
          <a:xfrm>
            <a:off x="7275568" y="2616993"/>
            <a:ext cx="3897608" cy="1967492"/>
            <a:chOff x="7519569" y="3251992"/>
            <a:chExt cx="4271329" cy="2156146"/>
          </a:xfrm>
        </p:grpSpPr>
        <p:grpSp>
          <p:nvGrpSpPr>
            <p:cNvPr id="27" name="Group 26"/>
            <p:cNvGrpSpPr/>
            <p:nvPr/>
          </p:nvGrpSpPr>
          <p:grpSpPr>
            <a:xfrm>
              <a:off x="7697054" y="3251992"/>
              <a:ext cx="447504" cy="404934"/>
              <a:chOff x="7601351" y="1849769"/>
              <a:chExt cx="1775053" cy="1606196"/>
            </a:xfrm>
          </p:grpSpPr>
          <p:pic>
            <p:nvPicPr>
              <p:cNvPr id="89" name="Picture 8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90" name="Picture 89"/>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28" name="Group 27"/>
            <p:cNvGrpSpPr/>
            <p:nvPr/>
          </p:nvGrpSpPr>
          <p:grpSpPr>
            <a:xfrm>
              <a:off x="8267502" y="3251992"/>
              <a:ext cx="447504" cy="404934"/>
              <a:chOff x="7601351" y="1849769"/>
              <a:chExt cx="1775053" cy="1606196"/>
            </a:xfrm>
          </p:grpSpPr>
          <p:pic>
            <p:nvPicPr>
              <p:cNvPr id="87" name="Picture 86"/>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88" name="Picture 87"/>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29" name="Group 28"/>
            <p:cNvGrpSpPr/>
            <p:nvPr/>
          </p:nvGrpSpPr>
          <p:grpSpPr>
            <a:xfrm>
              <a:off x="9408398" y="3251992"/>
              <a:ext cx="447504" cy="404934"/>
              <a:chOff x="7601351" y="1849769"/>
              <a:chExt cx="1775053" cy="1606196"/>
            </a:xfrm>
          </p:grpSpPr>
          <p:pic>
            <p:nvPicPr>
              <p:cNvPr id="85" name="Picture 8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86" name="Picture 85"/>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0" name="Group 29"/>
            <p:cNvGrpSpPr/>
            <p:nvPr/>
          </p:nvGrpSpPr>
          <p:grpSpPr>
            <a:xfrm>
              <a:off x="11119741" y="3251992"/>
              <a:ext cx="447504" cy="404934"/>
              <a:chOff x="7601351" y="1849769"/>
              <a:chExt cx="1775053" cy="1606196"/>
            </a:xfrm>
          </p:grpSpPr>
          <p:pic>
            <p:nvPicPr>
              <p:cNvPr id="83" name="Picture 8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84" name="Picture 83"/>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1" name="Group 30"/>
            <p:cNvGrpSpPr/>
            <p:nvPr/>
          </p:nvGrpSpPr>
          <p:grpSpPr>
            <a:xfrm>
              <a:off x="10549294" y="3251992"/>
              <a:ext cx="447504" cy="404934"/>
              <a:chOff x="7601351" y="1849769"/>
              <a:chExt cx="1775053" cy="1606196"/>
            </a:xfrm>
          </p:grpSpPr>
          <p:pic>
            <p:nvPicPr>
              <p:cNvPr id="81" name="Picture 80"/>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82" name="Picture 81"/>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2" name="Group 31"/>
            <p:cNvGrpSpPr/>
            <p:nvPr/>
          </p:nvGrpSpPr>
          <p:grpSpPr>
            <a:xfrm>
              <a:off x="9978846" y="3251992"/>
              <a:ext cx="447504" cy="404934"/>
              <a:chOff x="7601351" y="1849769"/>
              <a:chExt cx="1775053" cy="1606196"/>
            </a:xfrm>
          </p:grpSpPr>
          <p:pic>
            <p:nvPicPr>
              <p:cNvPr id="79" name="Picture 7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80" name="Picture 79"/>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3" name="Group 32"/>
            <p:cNvGrpSpPr/>
            <p:nvPr/>
          </p:nvGrpSpPr>
          <p:grpSpPr>
            <a:xfrm>
              <a:off x="8837950" y="3251992"/>
              <a:ext cx="447504" cy="404934"/>
              <a:chOff x="7601351" y="1849769"/>
              <a:chExt cx="1775053" cy="1606196"/>
            </a:xfrm>
          </p:grpSpPr>
          <p:pic>
            <p:nvPicPr>
              <p:cNvPr id="77" name="Picture 76"/>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78" name="Picture 77"/>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4" name="Group 33"/>
            <p:cNvGrpSpPr/>
            <p:nvPr/>
          </p:nvGrpSpPr>
          <p:grpSpPr>
            <a:xfrm>
              <a:off x="7697054" y="3794086"/>
              <a:ext cx="447504" cy="404934"/>
              <a:chOff x="7601351" y="1849769"/>
              <a:chExt cx="1775053" cy="1606196"/>
            </a:xfrm>
          </p:grpSpPr>
          <p:pic>
            <p:nvPicPr>
              <p:cNvPr id="75" name="Picture 7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76" name="Picture 75"/>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5" name="Group 34"/>
            <p:cNvGrpSpPr/>
            <p:nvPr/>
          </p:nvGrpSpPr>
          <p:grpSpPr>
            <a:xfrm>
              <a:off x="8267502" y="3794086"/>
              <a:ext cx="447504" cy="404934"/>
              <a:chOff x="7601351" y="1849769"/>
              <a:chExt cx="1775053" cy="1606196"/>
            </a:xfrm>
          </p:grpSpPr>
          <p:pic>
            <p:nvPicPr>
              <p:cNvPr id="73" name="Picture 7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74" name="Picture 73"/>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6" name="Group 35"/>
            <p:cNvGrpSpPr/>
            <p:nvPr/>
          </p:nvGrpSpPr>
          <p:grpSpPr>
            <a:xfrm>
              <a:off x="9408398" y="3794086"/>
              <a:ext cx="447504" cy="404934"/>
              <a:chOff x="7601351" y="1849769"/>
              <a:chExt cx="1775053" cy="1606196"/>
            </a:xfrm>
          </p:grpSpPr>
          <p:pic>
            <p:nvPicPr>
              <p:cNvPr id="71" name="Picture 70"/>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72" name="Picture 71"/>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7" name="Group 36"/>
            <p:cNvGrpSpPr/>
            <p:nvPr/>
          </p:nvGrpSpPr>
          <p:grpSpPr>
            <a:xfrm>
              <a:off x="11119741" y="3794086"/>
              <a:ext cx="447504" cy="404934"/>
              <a:chOff x="7601351" y="1849769"/>
              <a:chExt cx="1775053" cy="1606196"/>
            </a:xfrm>
          </p:grpSpPr>
          <p:pic>
            <p:nvPicPr>
              <p:cNvPr id="69" name="Picture 6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70" name="Picture 69"/>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8" name="Group 37"/>
            <p:cNvGrpSpPr/>
            <p:nvPr/>
          </p:nvGrpSpPr>
          <p:grpSpPr>
            <a:xfrm>
              <a:off x="10549294" y="3794086"/>
              <a:ext cx="447504" cy="404934"/>
              <a:chOff x="7601351" y="1849769"/>
              <a:chExt cx="1775053" cy="1606196"/>
            </a:xfrm>
          </p:grpSpPr>
          <p:pic>
            <p:nvPicPr>
              <p:cNvPr id="67" name="Picture 66"/>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68" name="Picture 67"/>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39" name="Group 38"/>
            <p:cNvGrpSpPr/>
            <p:nvPr/>
          </p:nvGrpSpPr>
          <p:grpSpPr>
            <a:xfrm>
              <a:off x="9978846" y="3794086"/>
              <a:ext cx="447504" cy="404934"/>
              <a:chOff x="7601351" y="1849769"/>
              <a:chExt cx="1775053" cy="1606196"/>
            </a:xfrm>
          </p:grpSpPr>
          <p:pic>
            <p:nvPicPr>
              <p:cNvPr id="65" name="Picture 6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66" name="Picture 65"/>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0" name="Group 39"/>
            <p:cNvGrpSpPr/>
            <p:nvPr/>
          </p:nvGrpSpPr>
          <p:grpSpPr>
            <a:xfrm>
              <a:off x="8837950" y="3794086"/>
              <a:ext cx="447504" cy="404934"/>
              <a:chOff x="7601351" y="1849769"/>
              <a:chExt cx="1775053" cy="1606196"/>
            </a:xfrm>
          </p:grpSpPr>
          <p:pic>
            <p:nvPicPr>
              <p:cNvPr id="63" name="Picture 6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64" name="Picture 63"/>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1" name="Group 40"/>
            <p:cNvGrpSpPr/>
            <p:nvPr/>
          </p:nvGrpSpPr>
          <p:grpSpPr>
            <a:xfrm>
              <a:off x="7697054" y="4303635"/>
              <a:ext cx="447504" cy="404934"/>
              <a:chOff x="7601351" y="1849769"/>
              <a:chExt cx="1775053" cy="1606196"/>
            </a:xfrm>
          </p:grpSpPr>
          <p:pic>
            <p:nvPicPr>
              <p:cNvPr id="61" name="Picture 60"/>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62" name="Picture 61"/>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2" name="Group 41"/>
            <p:cNvGrpSpPr/>
            <p:nvPr/>
          </p:nvGrpSpPr>
          <p:grpSpPr>
            <a:xfrm>
              <a:off x="8267502" y="4303635"/>
              <a:ext cx="447504" cy="404934"/>
              <a:chOff x="7601351" y="1849769"/>
              <a:chExt cx="1775053" cy="1606196"/>
            </a:xfrm>
          </p:grpSpPr>
          <p:pic>
            <p:nvPicPr>
              <p:cNvPr id="59" name="Picture 5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60" name="Picture 59"/>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3" name="Group 42"/>
            <p:cNvGrpSpPr/>
            <p:nvPr/>
          </p:nvGrpSpPr>
          <p:grpSpPr>
            <a:xfrm>
              <a:off x="9408398" y="4303635"/>
              <a:ext cx="447504" cy="404934"/>
              <a:chOff x="7601351" y="1849769"/>
              <a:chExt cx="1775053" cy="1606196"/>
            </a:xfrm>
          </p:grpSpPr>
          <p:pic>
            <p:nvPicPr>
              <p:cNvPr id="57" name="Picture 56"/>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58" name="Picture 57"/>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4" name="Group 43"/>
            <p:cNvGrpSpPr/>
            <p:nvPr/>
          </p:nvGrpSpPr>
          <p:grpSpPr>
            <a:xfrm>
              <a:off x="11119741" y="4303635"/>
              <a:ext cx="447504" cy="404934"/>
              <a:chOff x="7601351" y="1849769"/>
              <a:chExt cx="1775053" cy="1606196"/>
            </a:xfrm>
          </p:grpSpPr>
          <p:pic>
            <p:nvPicPr>
              <p:cNvPr id="55" name="Picture 5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56" name="Picture 55"/>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5" name="Group 44"/>
            <p:cNvGrpSpPr/>
            <p:nvPr/>
          </p:nvGrpSpPr>
          <p:grpSpPr>
            <a:xfrm>
              <a:off x="10549294" y="4303635"/>
              <a:ext cx="447504" cy="404934"/>
              <a:chOff x="7601351" y="1849769"/>
              <a:chExt cx="1775053" cy="1606196"/>
            </a:xfrm>
          </p:grpSpPr>
          <p:pic>
            <p:nvPicPr>
              <p:cNvPr id="53" name="Picture 5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54" name="Picture 53"/>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6" name="Group 45"/>
            <p:cNvGrpSpPr/>
            <p:nvPr/>
          </p:nvGrpSpPr>
          <p:grpSpPr>
            <a:xfrm>
              <a:off x="9978846" y="4303635"/>
              <a:ext cx="447504" cy="404934"/>
              <a:chOff x="7601351" y="1849769"/>
              <a:chExt cx="1775053" cy="1606196"/>
            </a:xfrm>
          </p:grpSpPr>
          <p:pic>
            <p:nvPicPr>
              <p:cNvPr id="51" name="Picture 50"/>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52" name="Picture 51"/>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grpSp>
          <p:nvGrpSpPr>
            <p:cNvPr id="47" name="Group 46"/>
            <p:cNvGrpSpPr/>
            <p:nvPr/>
          </p:nvGrpSpPr>
          <p:grpSpPr>
            <a:xfrm>
              <a:off x="8837950" y="4303635"/>
              <a:ext cx="447504" cy="404934"/>
              <a:chOff x="7601351" y="1849769"/>
              <a:chExt cx="1775053" cy="1606196"/>
            </a:xfrm>
          </p:grpSpPr>
          <p:pic>
            <p:nvPicPr>
              <p:cNvPr id="49" name="Picture 4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601351" y="1849769"/>
                <a:ext cx="1775053" cy="1606196"/>
              </a:xfrm>
              <a:prstGeom prst="rect">
                <a:avLst/>
              </a:prstGeom>
            </p:spPr>
          </p:pic>
          <p:pic>
            <p:nvPicPr>
              <p:cNvPr id="50" name="Picture 49"/>
              <p:cNvPicPr>
                <a:picLocks noChangeAspect="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88746" y="2134158"/>
                <a:ext cx="728983" cy="728983"/>
              </a:xfrm>
              <a:prstGeom prst="rect">
                <a:avLst/>
              </a:prstGeom>
            </p:spPr>
          </p:pic>
        </p:grpSp>
        <p:sp>
          <p:nvSpPr>
            <p:cNvPr id="48" name="TextBox 47"/>
            <p:cNvSpPr txBox="1"/>
            <p:nvPr/>
          </p:nvSpPr>
          <p:spPr>
            <a:xfrm>
              <a:off x="7519569" y="4780266"/>
              <a:ext cx="4271329" cy="627872"/>
            </a:xfrm>
            <a:prstGeom prst="rect">
              <a:avLst/>
            </a:prstGeom>
            <a:noFill/>
          </p:spPr>
          <p:txBody>
            <a:bodyPr wrap="square" lIns="179047" tIns="143239" rIns="179047" bIns="143239" rtlCol="0">
              <a:spAutoFit/>
            </a:bodyPr>
            <a:lstStyle/>
            <a:p>
              <a:pPr defTabSz="1217656">
                <a:lnSpc>
                  <a:spcPct val="90000"/>
                </a:lnSpc>
                <a:spcAft>
                  <a:spcPts val="588"/>
                </a:spcAft>
              </a:pPr>
              <a:r>
                <a:rPr lang="en-US" sz="1958" b="1" dirty="0"/>
                <a:t>80</a:t>
              </a:r>
              <a:r>
                <a:rPr lang="en-US" sz="1958" dirty="0"/>
                <a:t> VMs for </a:t>
              </a:r>
              <a:r>
                <a:rPr lang="en-US" sz="1958" b="1" dirty="0"/>
                <a:t>20</a:t>
              </a:r>
              <a:r>
                <a:rPr lang="en-US" sz="1958" dirty="0"/>
                <a:t> hour load test</a:t>
              </a:r>
            </a:p>
          </p:txBody>
        </p:sp>
      </p:grpSp>
      <p:grpSp>
        <p:nvGrpSpPr>
          <p:cNvPr id="91" name="Group 90"/>
          <p:cNvGrpSpPr/>
          <p:nvPr/>
        </p:nvGrpSpPr>
        <p:grpSpPr>
          <a:xfrm>
            <a:off x="7291822" y="4899218"/>
            <a:ext cx="4748399" cy="1778609"/>
            <a:chOff x="7439162" y="4884693"/>
            <a:chExt cx="4848088" cy="1815949"/>
          </a:xfrm>
        </p:grpSpPr>
        <p:grpSp>
          <p:nvGrpSpPr>
            <p:cNvPr id="92" name="Group 91"/>
            <p:cNvGrpSpPr/>
            <p:nvPr/>
          </p:nvGrpSpPr>
          <p:grpSpPr>
            <a:xfrm>
              <a:off x="7621319" y="4884693"/>
              <a:ext cx="3923266" cy="1211306"/>
              <a:chOff x="7923603" y="2665416"/>
              <a:chExt cx="4733633" cy="1461506"/>
            </a:xfrm>
          </p:grpSpPr>
          <p:pic>
            <p:nvPicPr>
              <p:cNvPr id="94" name="Picture 93"/>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1535201" y="2665416"/>
                <a:ext cx="1122035" cy="1461506"/>
              </a:xfrm>
              <a:prstGeom prst="rect">
                <a:avLst/>
              </a:prstGeom>
            </p:spPr>
          </p:pic>
          <p:grpSp>
            <p:nvGrpSpPr>
              <p:cNvPr id="95" name="Group 94"/>
              <p:cNvGrpSpPr/>
              <p:nvPr/>
            </p:nvGrpSpPr>
            <p:grpSpPr>
              <a:xfrm>
                <a:off x="10808515" y="3185504"/>
                <a:ext cx="538859" cy="538859"/>
                <a:chOff x="5773271" y="1992850"/>
                <a:chExt cx="539076" cy="539076"/>
              </a:xfrm>
              <a:solidFill>
                <a:srgbClr val="7FBA00"/>
              </a:solidFill>
            </p:grpSpPr>
            <p:sp>
              <p:nvSpPr>
                <p:cNvPr id="103" name="Rectangle 102"/>
                <p:cNvSpPr/>
                <p:nvPr/>
              </p:nvSpPr>
              <p:spPr bwMode="auto">
                <a:xfrm>
                  <a:off x="5991555"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7" tIns="143239" rIns="179047" bIns="143239" numCol="1" spcCol="0" rtlCol="0" fromWordArt="0" anchor="t" anchorCtr="0" forceAA="0" compatLnSpc="1">
                  <a:prstTxWarp prst="textNoShape">
                    <a:avLst/>
                  </a:prstTxWarp>
                  <a:noAutofit/>
                </a:bodyPr>
                <a:lstStyle/>
                <a:p>
                  <a:pPr algn="ctr" defTabSz="912918" fontAlgn="base">
                    <a:lnSpc>
                      <a:spcPct val="90000"/>
                    </a:lnSpc>
                    <a:spcBef>
                      <a:spcPct val="0"/>
                    </a:spcBef>
                    <a:spcAft>
                      <a:spcPct val="0"/>
                    </a:spcAft>
                  </a:pPr>
                  <a:endParaRPr lang="en-US" sz="2349" dirty="0">
                    <a:solidFill>
                      <a:schemeClr val="tx1"/>
                    </a:solidFill>
                    <a:ea typeface="Segoe UI" pitchFamily="34" charset="0"/>
                    <a:cs typeface="Segoe UI" pitchFamily="34" charset="0"/>
                  </a:endParaRPr>
                </a:p>
              </p:txBody>
            </p:sp>
            <p:sp>
              <p:nvSpPr>
                <p:cNvPr id="104" name="Rectangle 103"/>
                <p:cNvSpPr/>
                <p:nvPr/>
              </p:nvSpPr>
              <p:spPr bwMode="auto">
                <a:xfrm rot="5400000">
                  <a:off x="5991654" y="1992850"/>
                  <a:ext cx="102310" cy="539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7" tIns="143239" rIns="179047" bIns="143239" numCol="1" spcCol="0" rtlCol="0" fromWordArt="0" anchor="t" anchorCtr="0" forceAA="0" compatLnSpc="1">
                  <a:prstTxWarp prst="textNoShape">
                    <a:avLst/>
                  </a:prstTxWarp>
                  <a:noAutofit/>
                </a:bodyPr>
                <a:lstStyle/>
                <a:p>
                  <a:pPr algn="ctr" defTabSz="912918" fontAlgn="base">
                    <a:lnSpc>
                      <a:spcPct val="90000"/>
                    </a:lnSpc>
                    <a:spcBef>
                      <a:spcPct val="0"/>
                    </a:spcBef>
                    <a:spcAft>
                      <a:spcPct val="0"/>
                    </a:spcAft>
                  </a:pPr>
                  <a:endParaRPr lang="en-US" sz="2349" dirty="0">
                    <a:solidFill>
                      <a:schemeClr val="tx1"/>
                    </a:solidFill>
                    <a:ea typeface="Segoe UI" pitchFamily="34" charset="0"/>
                    <a:cs typeface="Segoe UI" pitchFamily="34" charset="0"/>
                  </a:endParaRPr>
                </a:p>
              </p:txBody>
            </p:sp>
          </p:grpSp>
          <p:grpSp>
            <p:nvGrpSpPr>
              <p:cNvPr id="96" name="Group 95"/>
              <p:cNvGrpSpPr/>
              <p:nvPr/>
            </p:nvGrpSpPr>
            <p:grpSpPr>
              <a:xfrm>
                <a:off x="7923603" y="2722726"/>
                <a:ext cx="2634471" cy="1282267"/>
                <a:chOff x="7924287" y="998522"/>
                <a:chExt cx="4814754" cy="2343470"/>
              </a:xfrm>
            </p:grpSpPr>
            <p:pic>
              <p:nvPicPr>
                <p:cNvPr id="97" name="Picture 96"/>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924287" y="2212961"/>
                  <a:ext cx="1547702" cy="1129031"/>
                </a:xfrm>
                <a:prstGeom prst="rect">
                  <a:avLst/>
                </a:prstGeom>
              </p:spPr>
            </p:pic>
            <p:pic>
              <p:nvPicPr>
                <p:cNvPr id="98" name="Picture 97"/>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924287" y="998522"/>
                  <a:ext cx="1547702" cy="1129031"/>
                </a:xfrm>
                <a:prstGeom prst="rect">
                  <a:avLst/>
                </a:prstGeom>
              </p:spPr>
            </p:pic>
            <p:pic>
              <p:nvPicPr>
                <p:cNvPr id="99" name="Picture 98"/>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553062" y="2212961"/>
                  <a:ext cx="1547702" cy="1129031"/>
                </a:xfrm>
                <a:prstGeom prst="rect">
                  <a:avLst/>
                </a:prstGeom>
              </p:spPr>
            </p:pic>
            <p:pic>
              <p:nvPicPr>
                <p:cNvPr id="100" name="Picture 99"/>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553062" y="998522"/>
                  <a:ext cx="1547702" cy="1129031"/>
                </a:xfrm>
                <a:prstGeom prst="rect">
                  <a:avLst/>
                </a:prstGeom>
              </p:spPr>
            </p:pic>
            <p:pic>
              <p:nvPicPr>
                <p:cNvPr id="101" name="Picture 100"/>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1191339" y="2212961"/>
                  <a:ext cx="1547702" cy="1129031"/>
                </a:xfrm>
                <a:prstGeom prst="rect">
                  <a:avLst/>
                </a:prstGeom>
              </p:spPr>
            </p:pic>
            <p:pic>
              <p:nvPicPr>
                <p:cNvPr id="102" name="Picture 101"/>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1191339" y="998522"/>
                  <a:ext cx="1547702" cy="1129031"/>
                </a:xfrm>
                <a:prstGeom prst="rect">
                  <a:avLst/>
                </a:prstGeom>
              </p:spPr>
            </p:pic>
          </p:grpSp>
        </p:grpSp>
        <p:sp>
          <p:nvSpPr>
            <p:cNvPr id="93" name="TextBox 92"/>
            <p:cNvSpPr txBox="1"/>
            <p:nvPr/>
          </p:nvSpPr>
          <p:spPr>
            <a:xfrm>
              <a:off x="7439162" y="6128295"/>
              <a:ext cx="4848088" cy="572347"/>
            </a:xfrm>
            <a:prstGeom prst="rect">
              <a:avLst/>
            </a:prstGeom>
            <a:noFill/>
          </p:spPr>
          <p:txBody>
            <a:bodyPr wrap="square" lIns="179047" tIns="143239" rIns="179047" bIns="143239" rtlCol="0">
              <a:spAutoFit/>
            </a:bodyPr>
            <a:lstStyle/>
            <a:p>
              <a:pPr defTabSz="1217656">
                <a:lnSpc>
                  <a:spcPct val="90000"/>
                </a:lnSpc>
                <a:spcAft>
                  <a:spcPts val="588"/>
                </a:spcAft>
              </a:pPr>
              <a:r>
                <a:rPr lang="en-US" sz="1958" dirty="0"/>
                <a:t>Up to </a:t>
              </a:r>
              <a:r>
                <a:rPr lang="en-US" sz="1958" b="1" dirty="0"/>
                <a:t>500</a:t>
              </a:r>
              <a:r>
                <a:rPr lang="en-US" sz="1958" dirty="0"/>
                <a:t> web sites plus SQL DB</a:t>
              </a:r>
            </a:p>
          </p:txBody>
        </p:sp>
      </p:grpSp>
    </p:spTree>
    <p:extLst>
      <p:ext uri="{BB962C8B-B14F-4D97-AF65-F5344CB8AC3E}">
        <p14:creationId xmlns:p14="http://schemas.microsoft.com/office/powerpoint/2010/main" val="22070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9" name="Title 2"/>
          <p:cNvSpPr txBox="1">
            <a:spLocks/>
          </p:cNvSpPr>
          <p:nvPr/>
        </p:nvSpPr>
        <p:spPr>
          <a:xfrm>
            <a:off x="517839" y="258797"/>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Automation</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33" name="Text Placeholder 5"/>
          <p:cNvSpPr txBox="1">
            <a:spLocks/>
          </p:cNvSpPr>
          <p:nvPr/>
        </p:nvSpPr>
        <p:spPr>
          <a:xfrm>
            <a:off x="269239" y="1189495"/>
            <a:ext cx="11653523" cy="483969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Automation as a Service</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Think Orchestrator or Azure Pack Service Automation, but in Azure</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Automate repetitive or long-running processes</a:t>
            </a:r>
          </a:p>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Script Authoring Environment</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Uses PowerShell Workflows</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Combination of PowerShell 4.0 and WF</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Uses Integration Modules, very similar to PowerShell Modules</a:t>
            </a:r>
          </a:p>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bg1"/>
                </a:solidFill>
                <a:effectLst/>
                <a:uLnTx/>
                <a:uFillTx/>
                <a:latin typeface="Segoe UI Light"/>
                <a:ea typeface="+mn-ea"/>
                <a:cs typeface="+mn-cs"/>
              </a:rPr>
              <a:t>Scheduling and Monitoring</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Execute scripts on a schedule</a:t>
            </a:r>
          </a:p>
          <a:p>
            <a:pPr marL="336145" marR="0" lvl="1"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Review execution status on a dashboard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432" y="3632547"/>
            <a:ext cx="3099330" cy="3099330"/>
          </a:xfrm>
          <a:prstGeom prst="rect">
            <a:avLst/>
          </a:prstGeom>
        </p:spPr>
      </p:pic>
    </p:spTree>
    <p:extLst>
      <p:ext uri="{BB962C8B-B14F-4D97-AF65-F5344CB8AC3E}">
        <p14:creationId xmlns:p14="http://schemas.microsoft.com/office/powerpoint/2010/main" val="4246285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1000"/>
                                        <p:tgtEl>
                                          <p:spTgt spid="33">
                                            <p:txEl>
                                              <p:pRg st="0" end="0"/>
                                            </p:txEl>
                                          </p:spTgt>
                                        </p:tgtEl>
                                      </p:cBhvr>
                                    </p:animEffect>
                                    <p:anim calcmode="lin" valueType="num">
                                      <p:cBhvr>
                                        <p:cTn id="1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fade">
                                      <p:cBhvr>
                                        <p:cTn id="17" dur="1000"/>
                                        <p:tgtEl>
                                          <p:spTgt spid="33">
                                            <p:txEl>
                                              <p:pRg st="1" end="1"/>
                                            </p:txEl>
                                          </p:spTgt>
                                        </p:tgtEl>
                                      </p:cBhvr>
                                    </p:animEffect>
                                    <p:anim calcmode="lin" valueType="num">
                                      <p:cBhvr>
                                        <p:cTn id="18" dur="1000" fill="hold"/>
                                        <p:tgtEl>
                                          <p:spTgt spid="3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fade">
                                      <p:cBhvr>
                                        <p:cTn id="22" dur="1000"/>
                                        <p:tgtEl>
                                          <p:spTgt spid="33">
                                            <p:txEl>
                                              <p:pRg st="2" end="2"/>
                                            </p:txEl>
                                          </p:spTgt>
                                        </p:tgtEl>
                                      </p:cBhvr>
                                    </p:animEffect>
                                    <p:anim calcmode="lin" valueType="num">
                                      <p:cBhvr>
                                        <p:cTn id="23"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3">
                                            <p:txEl>
                                              <p:pRg st="3" end="3"/>
                                            </p:txEl>
                                          </p:spTgt>
                                        </p:tgtEl>
                                        <p:attrNameLst>
                                          <p:attrName>style.visibility</p:attrName>
                                        </p:attrNameLst>
                                      </p:cBhvr>
                                      <p:to>
                                        <p:strVal val="visible"/>
                                      </p:to>
                                    </p:set>
                                    <p:animEffect transition="in" filter="fade">
                                      <p:cBhvr>
                                        <p:cTn id="29" dur="1000"/>
                                        <p:tgtEl>
                                          <p:spTgt spid="33">
                                            <p:txEl>
                                              <p:pRg st="3" end="3"/>
                                            </p:txEl>
                                          </p:spTgt>
                                        </p:tgtEl>
                                      </p:cBhvr>
                                    </p:animEffect>
                                    <p:anim calcmode="lin" valueType="num">
                                      <p:cBhvr>
                                        <p:cTn id="30" dur="1000" fill="hold"/>
                                        <p:tgtEl>
                                          <p:spTgt spid="3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3">
                                            <p:txEl>
                                              <p:pRg st="4" end="4"/>
                                            </p:txEl>
                                          </p:spTgt>
                                        </p:tgtEl>
                                        <p:attrNameLst>
                                          <p:attrName>style.visibility</p:attrName>
                                        </p:attrNameLst>
                                      </p:cBhvr>
                                      <p:to>
                                        <p:strVal val="visible"/>
                                      </p:to>
                                    </p:set>
                                    <p:animEffect transition="in" filter="fade">
                                      <p:cBhvr>
                                        <p:cTn id="34" dur="1000"/>
                                        <p:tgtEl>
                                          <p:spTgt spid="33">
                                            <p:txEl>
                                              <p:pRg st="4" end="4"/>
                                            </p:txEl>
                                          </p:spTgt>
                                        </p:tgtEl>
                                      </p:cBhvr>
                                    </p:animEffect>
                                    <p:anim calcmode="lin" valueType="num">
                                      <p:cBhvr>
                                        <p:cTn id="35" dur="1000" fill="hold"/>
                                        <p:tgtEl>
                                          <p:spTgt spid="3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3">
                                            <p:txEl>
                                              <p:pRg st="5" end="5"/>
                                            </p:txEl>
                                          </p:spTgt>
                                        </p:tgtEl>
                                        <p:attrNameLst>
                                          <p:attrName>style.visibility</p:attrName>
                                        </p:attrNameLst>
                                      </p:cBhvr>
                                      <p:to>
                                        <p:strVal val="visible"/>
                                      </p:to>
                                    </p:set>
                                    <p:animEffect transition="in" filter="fade">
                                      <p:cBhvr>
                                        <p:cTn id="39" dur="1000"/>
                                        <p:tgtEl>
                                          <p:spTgt spid="33">
                                            <p:txEl>
                                              <p:pRg st="5" end="5"/>
                                            </p:txEl>
                                          </p:spTgt>
                                        </p:tgtEl>
                                      </p:cBhvr>
                                    </p:animEffect>
                                    <p:anim calcmode="lin" valueType="num">
                                      <p:cBhvr>
                                        <p:cTn id="40" dur="1000" fill="hold"/>
                                        <p:tgtEl>
                                          <p:spTgt spid="3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3">
                                            <p:txEl>
                                              <p:pRg st="6" end="6"/>
                                            </p:txEl>
                                          </p:spTgt>
                                        </p:tgtEl>
                                        <p:attrNameLst>
                                          <p:attrName>style.visibility</p:attrName>
                                        </p:attrNameLst>
                                      </p:cBhvr>
                                      <p:to>
                                        <p:strVal val="visible"/>
                                      </p:to>
                                    </p:set>
                                    <p:animEffect transition="in" filter="fade">
                                      <p:cBhvr>
                                        <p:cTn id="44" dur="1000"/>
                                        <p:tgtEl>
                                          <p:spTgt spid="33">
                                            <p:txEl>
                                              <p:pRg st="6" end="6"/>
                                            </p:txEl>
                                          </p:spTgt>
                                        </p:tgtEl>
                                      </p:cBhvr>
                                    </p:animEffect>
                                    <p:anim calcmode="lin" valueType="num">
                                      <p:cBhvr>
                                        <p:cTn id="45"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3">
                                            <p:txEl>
                                              <p:pRg st="7" end="7"/>
                                            </p:txEl>
                                          </p:spTgt>
                                        </p:tgtEl>
                                        <p:attrNameLst>
                                          <p:attrName>style.visibility</p:attrName>
                                        </p:attrNameLst>
                                      </p:cBhvr>
                                      <p:to>
                                        <p:strVal val="visible"/>
                                      </p:to>
                                    </p:set>
                                    <p:animEffect transition="in" filter="fade">
                                      <p:cBhvr>
                                        <p:cTn id="51" dur="1000"/>
                                        <p:tgtEl>
                                          <p:spTgt spid="33">
                                            <p:txEl>
                                              <p:pRg st="7" end="7"/>
                                            </p:txEl>
                                          </p:spTgt>
                                        </p:tgtEl>
                                      </p:cBhvr>
                                    </p:animEffect>
                                    <p:anim calcmode="lin" valueType="num">
                                      <p:cBhvr>
                                        <p:cTn id="52" dur="1000" fill="hold"/>
                                        <p:tgtEl>
                                          <p:spTgt spid="3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3">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3">
                                            <p:txEl>
                                              <p:pRg st="8" end="8"/>
                                            </p:txEl>
                                          </p:spTgt>
                                        </p:tgtEl>
                                        <p:attrNameLst>
                                          <p:attrName>style.visibility</p:attrName>
                                        </p:attrNameLst>
                                      </p:cBhvr>
                                      <p:to>
                                        <p:strVal val="visible"/>
                                      </p:to>
                                    </p:set>
                                    <p:animEffect transition="in" filter="fade">
                                      <p:cBhvr>
                                        <p:cTn id="56" dur="1000"/>
                                        <p:tgtEl>
                                          <p:spTgt spid="33">
                                            <p:txEl>
                                              <p:pRg st="8" end="8"/>
                                            </p:txEl>
                                          </p:spTgt>
                                        </p:tgtEl>
                                      </p:cBhvr>
                                    </p:animEffect>
                                    <p:anim calcmode="lin" valueType="num">
                                      <p:cBhvr>
                                        <p:cTn id="57" dur="1000" fill="hold"/>
                                        <p:tgtEl>
                                          <p:spTgt spid="3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3">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
                                            <p:txEl>
                                              <p:pRg st="9" end="9"/>
                                            </p:txEl>
                                          </p:spTgt>
                                        </p:tgtEl>
                                        <p:attrNameLst>
                                          <p:attrName>style.visibility</p:attrName>
                                        </p:attrNameLst>
                                      </p:cBhvr>
                                      <p:to>
                                        <p:strVal val="visible"/>
                                      </p:to>
                                    </p:set>
                                    <p:animEffect transition="in" filter="fade">
                                      <p:cBhvr>
                                        <p:cTn id="61" dur="1000"/>
                                        <p:tgtEl>
                                          <p:spTgt spid="33">
                                            <p:txEl>
                                              <p:pRg st="9" end="9"/>
                                            </p:txEl>
                                          </p:spTgt>
                                        </p:tgtEl>
                                      </p:cBhvr>
                                    </p:animEffect>
                                    <p:anim calcmode="lin" valueType="num">
                                      <p:cBhvr>
                                        <p:cTn id="62" dur="1000" fill="hold"/>
                                        <p:tgtEl>
                                          <p:spTgt spid="3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89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3279"/>
            <a:ext cx="12192001" cy="1081833"/>
          </a:xfrm>
        </p:spPr>
        <p:txBody>
          <a:bodyPr/>
          <a:lstStyle/>
          <a:p>
            <a:r>
              <a:rPr lang="en-US" dirty="0" err="1">
                <a:solidFill>
                  <a:schemeClr val="tx1"/>
                </a:solidFill>
              </a:rPr>
              <a:t>.Net</a:t>
            </a:r>
            <a:r>
              <a:rPr lang="en-US" dirty="0">
                <a:solidFill>
                  <a:schemeClr val="tx1"/>
                </a:solidFill>
              </a:rPr>
              <a:t> Walkthrough</a:t>
            </a:r>
          </a:p>
        </p:txBody>
      </p:sp>
    </p:spTree>
    <p:extLst>
      <p:ext uri="{BB962C8B-B14F-4D97-AF65-F5344CB8AC3E}">
        <p14:creationId xmlns:p14="http://schemas.microsoft.com/office/powerpoint/2010/main" val="145117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83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3279"/>
            <a:ext cx="12192001" cy="1081833"/>
          </a:xfrm>
        </p:spPr>
        <p:txBody>
          <a:bodyPr/>
          <a:lstStyle/>
          <a:p>
            <a:r>
              <a:rPr lang="en-US" dirty="0">
                <a:solidFill>
                  <a:schemeClr val="tx1"/>
                </a:solidFill>
              </a:rPr>
              <a:t>Java Walkthrough</a:t>
            </a:r>
          </a:p>
        </p:txBody>
      </p:sp>
    </p:spTree>
    <p:extLst>
      <p:ext uri="{BB962C8B-B14F-4D97-AF65-F5344CB8AC3E}">
        <p14:creationId xmlns:p14="http://schemas.microsoft.com/office/powerpoint/2010/main" val="73646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5165"/>
            <a:ext cx="12152235" cy="6067425"/>
          </a:xfrm>
          <a:prstGeom prst="rect">
            <a:avLst/>
          </a:prstGeom>
        </p:spPr>
      </p:pic>
    </p:spTree>
    <p:extLst>
      <p:ext uri="{BB962C8B-B14F-4D97-AF65-F5344CB8AC3E}">
        <p14:creationId xmlns:p14="http://schemas.microsoft.com/office/powerpoint/2010/main" val="2196548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1"/>
            <a:ext cx="12212515" cy="6858001"/>
          </a:xfrm>
          <a:prstGeom prst="rect">
            <a:avLst/>
          </a:prstGeom>
        </p:spPr>
      </p:pic>
      <p:sp>
        <p:nvSpPr>
          <p:cNvPr id="3" name="Oval 2"/>
          <p:cNvSpPr/>
          <p:nvPr/>
        </p:nvSpPr>
        <p:spPr bwMode="auto">
          <a:xfrm>
            <a:off x="3477358" y="2691246"/>
            <a:ext cx="2628899" cy="512053"/>
          </a:xfrm>
          <a:prstGeom prst="ellipse">
            <a:avLst/>
          </a:prstGeom>
          <a:noFill/>
          <a:ln w="25400"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4" name="Straight Arrow Connector 3"/>
          <p:cNvCxnSpPr/>
          <p:nvPr/>
        </p:nvCxnSpPr>
        <p:spPr>
          <a:xfrm>
            <a:off x="2088572" y="1491495"/>
            <a:ext cx="623455" cy="228600"/>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6" name="Straight Arrow Connector 5"/>
          <p:cNvCxnSpPr/>
          <p:nvPr/>
        </p:nvCxnSpPr>
        <p:spPr>
          <a:xfrm>
            <a:off x="2088571" y="1970276"/>
            <a:ext cx="623455" cy="228600"/>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7" name="Straight Arrow Connector 6"/>
          <p:cNvCxnSpPr/>
          <p:nvPr/>
        </p:nvCxnSpPr>
        <p:spPr>
          <a:xfrm>
            <a:off x="2088571" y="2198876"/>
            <a:ext cx="623455" cy="228600"/>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866772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165665" y="1277604"/>
            <a:ext cx="9860672" cy="3496019"/>
          </a:xfrm>
        </p:spPr>
        <p:txBody>
          <a:bodyPr/>
          <a:lstStyle/>
          <a:p>
            <a:r>
              <a:rPr lang="en-US" dirty="0">
                <a:solidFill>
                  <a:schemeClr val="tx1"/>
                </a:solidFill>
              </a:rPr>
              <a:t>“The union of people, process, and products to enable continuous delivery of value to our end users.”</a:t>
            </a:r>
          </a:p>
        </p:txBody>
      </p:sp>
      <p:sp>
        <p:nvSpPr>
          <p:cNvPr id="8" name="Text Placeholder 5"/>
          <p:cNvSpPr>
            <a:spLocks noGrp="1"/>
          </p:cNvSpPr>
          <p:nvPr>
            <p:ph type="body" sz="quarter" idx="10"/>
          </p:nvPr>
        </p:nvSpPr>
        <p:spPr>
          <a:xfrm>
            <a:off x="5647789" y="4773622"/>
            <a:ext cx="5378549" cy="572464"/>
          </a:xfrm>
        </p:spPr>
        <p:txBody>
          <a:bodyPr/>
          <a:lstStyle/>
          <a:p>
            <a:r>
              <a:rPr lang="en-US" sz="2800" dirty="0">
                <a:solidFill>
                  <a:schemeClr val="tx1"/>
                </a:solidFill>
              </a:rPr>
              <a:t>Donovan Brown, MSFT </a:t>
            </a:r>
            <a:r>
              <a:rPr lang="en-US" sz="2800" dirty="0" err="1">
                <a:solidFill>
                  <a:schemeClr val="tx1"/>
                </a:solidFill>
              </a:rPr>
              <a:t>Sr</a:t>
            </a:r>
            <a:r>
              <a:rPr lang="en-US" sz="2800" dirty="0">
                <a:solidFill>
                  <a:schemeClr val="tx1"/>
                </a:solidFill>
              </a:rPr>
              <a:t> PM</a:t>
            </a:r>
          </a:p>
        </p:txBody>
      </p:sp>
    </p:spTree>
    <p:extLst>
      <p:ext uri="{BB962C8B-B14F-4D97-AF65-F5344CB8AC3E}">
        <p14:creationId xmlns:p14="http://schemas.microsoft.com/office/powerpoint/2010/main" val="270695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957727" cy="5776547"/>
          </a:xfrm>
          <a:prstGeom prst="rect">
            <a:avLst/>
          </a:prstGeom>
        </p:spPr>
      </p:pic>
      <p:pic>
        <p:nvPicPr>
          <p:cNvPr id="3" name="Picture 2"/>
          <p:cNvPicPr>
            <a:picLocks noChangeAspect="1"/>
          </p:cNvPicPr>
          <p:nvPr/>
        </p:nvPicPr>
        <p:blipFill>
          <a:blip r:embed="rId3"/>
          <a:stretch>
            <a:fillRect/>
          </a:stretch>
        </p:blipFill>
        <p:spPr>
          <a:xfrm>
            <a:off x="8679107" y="1100504"/>
            <a:ext cx="3391964" cy="4790342"/>
          </a:xfrm>
          <a:prstGeom prst="rect">
            <a:avLst/>
          </a:prstGeom>
          <a:ln>
            <a:solidFill>
              <a:schemeClr val="tx1"/>
            </a:solidFill>
          </a:ln>
        </p:spPr>
      </p:pic>
      <p:sp>
        <p:nvSpPr>
          <p:cNvPr id="4" name="Oval 3"/>
          <p:cNvSpPr/>
          <p:nvPr/>
        </p:nvSpPr>
        <p:spPr bwMode="auto">
          <a:xfrm>
            <a:off x="4492869" y="1538654"/>
            <a:ext cx="1301262" cy="345799"/>
          </a:xfrm>
          <a:prstGeom prst="ellipse">
            <a:avLst/>
          </a:prstGeom>
          <a:noFill/>
          <a:ln w="25400"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5" name="Straight Arrow Connector 4"/>
          <p:cNvCxnSpPr>
            <a:stCxn id="4" idx="6"/>
          </p:cNvCxnSpPr>
          <p:nvPr/>
        </p:nvCxnSpPr>
        <p:spPr>
          <a:xfrm>
            <a:off x="5794131" y="1711554"/>
            <a:ext cx="2963007" cy="627200"/>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2978348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1" y="79131"/>
            <a:ext cx="10964173" cy="6858000"/>
          </a:xfrm>
          <a:prstGeom prst="rect">
            <a:avLst/>
          </a:prstGeom>
        </p:spPr>
      </p:pic>
    </p:spTree>
    <p:extLst>
      <p:ext uri="{BB962C8B-B14F-4D97-AF65-F5344CB8AC3E}">
        <p14:creationId xmlns:p14="http://schemas.microsoft.com/office/powerpoint/2010/main" val="4141610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2825" y="16213"/>
            <a:ext cx="10726983" cy="6841787"/>
          </a:xfrm>
          <a:prstGeom prst="rect">
            <a:avLst/>
          </a:prstGeom>
        </p:spPr>
      </p:pic>
      <p:cxnSp>
        <p:nvCxnSpPr>
          <p:cNvPr id="4" name="Straight Arrow Connector 3"/>
          <p:cNvCxnSpPr/>
          <p:nvPr/>
        </p:nvCxnSpPr>
        <p:spPr>
          <a:xfrm>
            <a:off x="5125915" y="2370977"/>
            <a:ext cx="1608992" cy="310677"/>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6" name="Straight Arrow Connector 5"/>
          <p:cNvCxnSpPr/>
          <p:nvPr/>
        </p:nvCxnSpPr>
        <p:spPr>
          <a:xfrm>
            <a:off x="5125915" y="3780677"/>
            <a:ext cx="1608992" cy="310677"/>
          </a:xfrm>
          <a:prstGeom prst="straightConnector1">
            <a:avLst/>
          </a:prstGeom>
          <a:noFill/>
          <a:ln w="38100" cap="flat" cmpd="sng" algn="ctr">
            <a:solidFill>
              <a:srgbClr val="D52D1A"/>
            </a:solidFill>
            <a:prstDash val="solid"/>
            <a:round/>
            <a:headEnd type="none" w="med" len="med"/>
            <a:tailEnd type="arrow" w="med" len="med"/>
          </a:ln>
          <a:effectLst/>
        </p:spPr>
      </p:cxnSp>
      <p:cxnSp>
        <p:nvCxnSpPr>
          <p:cNvPr id="7" name="Straight Arrow Connector 6"/>
          <p:cNvCxnSpPr/>
          <p:nvPr/>
        </p:nvCxnSpPr>
        <p:spPr>
          <a:xfrm flipH="1">
            <a:off x="2048608" y="4964708"/>
            <a:ext cx="1392115" cy="424977"/>
          </a:xfrm>
          <a:prstGeom prst="straightConnector1">
            <a:avLst/>
          </a:prstGeom>
          <a:noFill/>
          <a:ln w="38100" cap="flat" cmpd="sng" algn="ctr">
            <a:solidFill>
              <a:srgbClr val="D52D1A"/>
            </a:solidFill>
            <a:prstDash val="solid"/>
            <a:round/>
            <a:headEnd type="none" w="med" len="med"/>
            <a:tailEnd type="arrow" w="med" len="med"/>
          </a:ln>
          <a:effectLst/>
        </p:spPr>
      </p:cxnSp>
    </p:spTree>
    <p:extLst>
      <p:ext uri="{BB962C8B-B14F-4D97-AF65-F5344CB8AC3E}">
        <p14:creationId xmlns:p14="http://schemas.microsoft.com/office/powerpoint/2010/main" val="736714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3511" y="297473"/>
            <a:ext cx="4116266" cy="2844574"/>
          </a:xfrm>
          <a:prstGeom prst="rect">
            <a:avLst/>
          </a:prstGeom>
        </p:spPr>
      </p:pic>
      <p:pic>
        <p:nvPicPr>
          <p:cNvPr id="3" name="Picture 2"/>
          <p:cNvPicPr>
            <a:picLocks noChangeAspect="1"/>
          </p:cNvPicPr>
          <p:nvPr/>
        </p:nvPicPr>
        <p:blipFill>
          <a:blip r:embed="rId3"/>
          <a:stretch>
            <a:fillRect/>
          </a:stretch>
        </p:blipFill>
        <p:spPr>
          <a:xfrm>
            <a:off x="4668715" y="2027377"/>
            <a:ext cx="7306407" cy="4574179"/>
          </a:xfrm>
          <a:prstGeom prst="rect">
            <a:avLst/>
          </a:prstGeom>
        </p:spPr>
      </p:pic>
    </p:spTree>
    <p:extLst>
      <p:ext uri="{BB962C8B-B14F-4D97-AF65-F5344CB8AC3E}">
        <p14:creationId xmlns:p14="http://schemas.microsoft.com/office/powerpoint/2010/main" val="6572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2360"/>
            <a:ext cx="5335875" cy="4449640"/>
          </a:xfrm>
          <a:prstGeom prst="rect">
            <a:avLst/>
          </a:prstGeom>
        </p:spPr>
      </p:pic>
      <p:pic>
        <p:nvPicPr>
          <p:cNvPr id="3" name="Picture 2"/>
          <p:cNvPicPr>
            <a:picLocks noChangeAspect="1"/>
          </p:cNvPicPr>
          <p:nvPr/>
        </p:nvPicPr>
        <p:blipFill>
          <a:blip r:embed="rId3"/>
          <a:stretch>
            <a:fillRect/>
          </a:stretch>
        </p:blipFill>
        <p:spPr>
          <a:xfrm>
            <a:off x="4394689" y="1810849"/>
            <a:ext cx="7658100" cy="4924425"/>
          </a:xfrm>
          <a:prstGeom prst="rect">
            <a:avLst/>
          </a:prstGeom>
          <a:ln>
            <a:solidFill>
              <a:schemeClr val="tx1"/>
            </a:solidFill>
          </a:ln>
        </p:spPr>
      </p:pic>
      <p:sp>
        <p:nvSpPr>
          <p:cNvPr id="4" name="Oval 3"/>
          <p:cNvSpPr/>
          <p:nvPr/>
        </p:nvSpPr>
        <p:spPr bwMode="auto">
          <a:xfrm>
            <a:off x="5635869" y="4399100"/>
            <a:ext cx="1301262" cy="345799"/>
          </a:xfrm>
          <a:prstGeom prst="ellipse">
            <a:avLst/>
          </a:prstGeom>
          <a:noFill/>
          <a:ln w="25400"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 name="Oval 4"/>
          <p:cNvSpPr/>
          <p:nvPr/>
        </p:nvSpPr>
        <p:spPr bwMode="auto">
          <a:xfrm>
            <a:off x="5635869" y="6087589"/>
            <a:ext cx="1301262" cy="345799"/>
          </a:xfrm>
          <a:prstGeom prst="ellipse">
            <a:avLst/>
          </a:prstGeom>
          <a:noFill/>
          <a:ln w="25400"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285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492419" y="365125"/>
            <a:ext cx="10515600" cy="1325563"/>
          </a:xfrm>
          <a:prstGeom prst="rect">
            <a:avLst/>
          </a:prstGeom>
        </p:spPr>
        <p:txBody>
          <a:bodyPr/>
          <a:lst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a:lstStyle>
          <a:p>
            <a:r>
              <a:rPr lang="en-US" sz="5400" dirty="0">
                <a:solidFill>
                  <a:schemeClr val="tx1"/>
                </a:solidFill>
              </a:rPr>
              <a:t>What is DevOps and why do I care?</a:t>
            </a:r>
          </a:p>
        </p:txBody>
      </p:sp>
      <p:sp>
        <p:nvSpPr>
          <p:cNvPr id="3" name="Text Placeholder 5"/>
          <p:cNvSpPr txBox="1">
            <a:spLocks/>
          </p:cNvSpPr>
          <p:nvPr/>
        </p:nvSpPr>
        <p:spPr>
          <a:xfrm>
            <a:off x="269241" y="1690688"/>
            <a:ext cx="11655840" cy="4375032"/>
          </a:xfrm>
          <a:prstGeom prst="rect">
            <a:avLst/>
          </a:prstGeom>
        </p:spPr>
        <p:txBody>
          <a:bodyPr/>
          <a:lst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1"/>
                </a:solidFill>
              </a:rPr>
              <a:t>New to most Windows shops</a:t>
            </a:r>
          </a:p>
          <a:p>
            <a:pPr lvl="1"/>
            <a:r>
              <a:rPr lang="en-US" dirty="0">
                <a:solidFill>
                  <a:schemeClr val="tx1"/>
                </a:solidFill>
                <a:latin typeface="+mj-lt"/>
              </a:rPr>
              <a:t>Adoption is slow – only so many hours in the day, many manual tasks</a:t>
            </a:r>
          </a:p>
          <a:p>
            <a:pPr lvl="1"/>
            <a:r>
              <a:rPr lang="en-US" dirty="0">
                <a:solidFill>
                  <a:schemeClr val="tx1"/>
                </a:solidFill>
                <a:latin typeface="+mj-lt"/>
              </a:rPr>
              <a:t>Has a clear place in the (near) future</a:t>
            </a:r>
          </a:p>
          <a:p>
            <a:r>
              <a:rPr lang="en-US" dirty="0">
                <a:solidFill>
                  <a:schemeClr val="tx1"/>
                </a:solidFill>
              </a:rPr>
              <a:t>Azure Automation DSC</a:t>
            </a:r>
          </a:p>
          <a:p>
            <a:pPr lvl="1"/>
            <a:r>
              <a:rPr lang="en-US" dirty="0">
                <a:solidFill>
                  <a:schemeClr val="tx1"/>
                </a:solidFill>
                <a:latin typeface="+mj-lt"/>
              </a:rPr>
              <a:t>Is a great solution on our platform compared to Puppet/Chef/</a:t>
            </a:r>
            <a:r>
              <a:rPr lang="en-US" dirty="0" err="1">
                <a:solidFill>
                  <a:schemeClr val="tx1"/>
                </a:solidFill>
                <a:latin typeface="+mj-lt"/>
              </a:rPr>
              <a:t>Ansible</a:t>
            </a:r>
            <a:endParaRPr lang="en-US" dirty="0">
              <a:solidFill>
                <a:schemeClr val="tx1"/>
              </a:solidFill>
              <a:latin typeface="+mj-lt"/>
            </a:endParaRPr>
          </a:p>
          <a:p>
            <a:pPr lvl="1"/>
            <a:r>
              <a:rPr lang="en-US" dirty="0">
                <a:solidFill>
                  <a:schemeClr val="tx1"/>
                </a:solidFill>
                <a:latin typeface="+mj-lt"/>
              </a:rPr>
              <a:t>Keep customers on our platform – become/stay relevant in this space.</a:t>
            </a:r>
          </a:p>
          <a:p>
            <a:r>
              <a:rPr lang="en-US" dirty="0">
                <a:solidFill>
                  <a:schemeClr val="tx1"/>
                </a:solidFill>
              </a:rPr>
              <a:t>Benefits are clear</a:t>
            </a:r>
          </a:p>
          <a:p>
            <a:pPr lvl="1"/>
            <a:r>
              <a:rPr lang="en-US" dirty="0">
                <a:solidFill>
                  <a:schemeClr val="tx1"/>
                </a:solidFill>
                <a:latin typeface="+mj-lt"/>
              </a:rPr>
              <a:t>Allows more agility</a:t>
            </a:r>
          </a:p>
          <a:p>
            <a:pPr lvl="1"/>
            <a:r>
              <a:rPr lang="en-US" dirty="0">
                <a:solidFill>
                  <a:schemeClr val="tx1"/>
                </a:solidFill>
                <a:latin typeface="+mj-lt"/>
              </a:rPr>
              <a:t>Resilient to failures</a:t>
            </a:r>
          </a:p>
          <a:p>
            <a:pPr lvl="1"/>
            <a:r>
              <a:rPr lang="en-US" dirty="0">
                <a:solidFill>
                  <a:schemeClr val="tx1"/>
                </a:solidFill>
                <a:latin typeface="+mj-lt"/>
              </a:rPr>
              <a:t>Manageable at scale</a:t>
            </a:r>
          </a:p>
        </p:txBody>
      </p:sp>
    </p:spTree>
    <p:extLst>
      <p:ext uri="{BB962C8B-B14F-4D97-AF65-F5344CB8AC3E}">
        <p14:creationId xmlns:p14="http://schemas.microsoft.com/office/powerpoint/2010/main" val="940879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txBox="1">
            <a:spLocks/>
          </p:cNvSpPr>
          <p:nvPr/>
        </p:nvSpPr>
        <p:spPr>
          <a:xfrm>
            <a:off x="330714" y="1751227"/>
            <a:ext cx="11655840" cy="4706930"/>
          </a:xfrm>
          <a:prstGeom prst="rect">
            <a:avLst/>
          </a:prstGeom>
        </p:spPr>
        <p:txBody>
          <a:bodyPr/>
          <a:lst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solidFill>
                  <a:schemeClr val="tx1"/>
                </a:solidFill>
              </a:rPr>
              <a:t>Delivery Options</a:t>
            </a:r>
          </a:p>
          <a:p>
            <a:pPr lvl="1"/>
            <a:r>
              <a:rPr lang="en-US" sz="2032" dirty="0">
                <a:solidFill>
                  <a:schemeClr val="tx1"/>
                </a:solidFill>
                <a:latin typeface="+mj-lt"/>
              </a:rPr>
              <a:t>Files + configuration (web deploy, x-copy, custom scripts, etc.)</a:t>
            </a:r>
          </a:p>
          <a:p>
            <a:pPr lvl="1"/>
            <a:r>
              <a:rPr lang="en-US" sz="2032" dirty="0">
                <a:solidFill>
                  <a:schemeClr val="tx1"/>
                </a:solidFill>
                <a:latin typeface="+mj-lt"/>
              </a:rPr>
              <a:t>Packages (MSI, zip, etc.)						 subject of this talk</a:t>
            </a:r>
          </a:p>
          <a:p>
            <a:pPr lvl="1"/>
            <a:r>
              <a:rPr lang="en-US" sz="2032" dirty="0">
                <a:solidFill>
                  <a:schemeClr val="tx1"/>
                </a:solidFill>
                <a:latin typeface="+mj-lt"/>
              </a:rPr>
              <a:t>Larger grain delivery (containers, VM images)</a:t>
            </a:r>
          </a:p>
          <a:p>
            <a:r>
              <a:rPr lang="en-US" sz="3600" dirty="0">
                <a:solidFill>
                  <a:schemeClr val="tx1"/>
                </a:solidFill>
              </a:rPr>
              <a:t>Automate</a:t>
            </a:r>
          </a:p>
          <a:p>
            <a:pPr lvl="1"/>
            <a:r>
              <a:rPr lang="en-US" sz="2000" dirty="0">
                <a:solidFill>
                  <a:schemeClr val="tx1"/>
                </a:solidFill>
                <a:latin typeface="+mj-lt"/>
              </a:rPr>
              <a:t>Modify code </a:t>
            </a:r>
            <a:r>
              <a:rPr lang="en-US" sz="2000" dirty="0">
                <a:solidFill>
                  <a:schemeClr val="tx1"/>
                </a:solidFill>
                <a:latin typeface="+mj-lt"/>
                <a:sym typeface="Wingdings" panose="05000000000000000000" pitchFamily="2" charset="2"/>
              </a:rPr>
              <a:t> check in to VSTS  build &amp; package  deploy package to repository</a:t>
            </a:r>
            <a:endParaRPr lang="en-US" sz="2000" dirty="0">
              <a:solidFill>
                <a:schemeClr val="tx1"/>
              </a:solidFill>
              <a:latin typeface="+mj-lt"/>
            </a:endParaRPr>
          </a:p>
          <a:p>
            <a:pPr lvl="1"/>
            <a:r>
              <a:rPr lang="en-US" sz="2000" dirty="0">
                <a:solidFill>
                  <a:schemeClr val="tx1"/>
                </a:solidFill>
                <a:latin typeface="+mj-lt"/>
              </a:rPr>
              <a:t>Azure Automation DSC “connects” packages with the VMs that need them (via node configurations)</a:t>
            </a:r>
          </a:p>
          <a:p>
            <a:pPr lvl="1"/>
            <a:r>
              <a:rPr lang="en-US" sz="2000" dirty="0">
                <a:solidFill>
                  <a:schemeClr val="tx1"/>
                </a:solidFill>
                <a:latin typeface="+mj-lt"/>
              </a:rPr>
              <a:t>Requires Configuration Management, Infrastructure as Code.</a:t>
            </a:r>
          </a:p>
          <a:p>
            <a:r>
              <a:rPr lang="en-US" sz="3600" dirty="0">
                <a:solidFill>
                  <a:schemeClr val="tx1"/>
                </a:solidFill>
              </a:rPr>
              <a:t>Package Management</a:t>
            </a:r>
          </a:p>
          <a:p>
            <a:pPr lvl="1"/>
            <a:r>
              <a:rPr lang="en-US" sz="2000" dirty="0">
                <a:solidFill>
                  <a:schemeClr val="tx1"/>
                </a:solidFill>
                <a:latin typeface="+mj-lt"/>
              </a:rPr>
              <a:t>Get the right packages to the VM</a:t>
            </a:r>
          </a:p>
          <a:p>
            <a:pPr lvl="1"/>
            <a:r>
              <a:rPr lang="en-US" sz="2000" dirty="0">
                <a:solidFill>
                  <a:schemeClr val="tx1"/>
                </a:solidFill>
                <a:latin typeface="+mj-lt"/>
              </a:rPr>
              <a:t>Chocolatey / Windows Package Management</a:t>
            </a:r>
          </a:p>
        </p:txBody>
      </p:sp>
      <p:sp>
        <p:nvSpPr>
          <p:cNvPr id="3" name="TextBox 2"/>
          <p:cNvSpPr txBox="1"/>
          <p:nvPr/>
        </p:nvSpPr>
        <p:spPr>
          <a:xfrm>
            <a:off x="276925" y="19564"/>
            <a:ext cx="11655840" cy="1619252"/>
          </a:xfrm>
          <a:prstGeom prst="rect">
            <a:avLst/>
          </a:prstGeom>
          <a:noFill/>
        </p:spPr>
        <p:txBody>
          <a:bodyPr wrap="square" lIns="179285" tIns="143428" rIns="179285" bIns="143428" rtlCol="0">
            <a:spAutoFit/>
          </a:bodyPr>
          <a:lstStyle/>
          <a:p>
            <a:pPr>
              <a:lnSpc>
                <a:spcPct val="90000"/>
              </a:lnSpc>
              <a:spcAft>
                <a:spcPts val="588"/>
              </a:spcAft>
            </a:pPr>
            <a:r>
              <a:rPr lang="en-US" sz="4800" dirty="0">
                <a:latin typeface="+mj-lt"/>
              </a:rPr>
              <a:t>Quicker and more frequent automated deployment of software.</a:t>
            </a:r>
          </a:p>
        </p:txBody>
      </p:sp>
    </p:spTree>
    <p:extLst>
      <p:ext uri="{BB962C8B-B14F-4D97-AF65-F5344CB8AC3E}">
        <p14:creationId xmlns:p14="http://schemas.microsoft.com/office/powerpoint/2010/main" val="22834386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lifecycle management</a:t>
            </a:r>
          </a:p>
        </p:txBody>
      </p:sp>
      <p:sp>
        <p:nvSpPr>
          <p:cNvPr id="5" name="Text Placeholder 4"/>
          <p:cNvSpPr>
            <a:spLocks noGrp="1"/>
          </p:cNvSpPr>
          <p:nvPr>
            <p:ph type="body" sz="quarter" idx="10"/>
          </p:nvPr>
        </p:nvSpPr>
        <p:spPr/>
        <p:txBody>
          <a:bodyPr/>
          <a:lstStyle/>
          <a:p>
            <a:r>
              <a:rPr lang="en-US" dirty="0">
                <a:solidFill>
                  <a:schemeClr val="accent3"/>
                </a:solidFill>
              </a:rPr>
              <a:t>Modern app development </a:t>
            </a:r>
          </a:p>
          <a:p>
            <a:r>
              <a:rPr lang="en-US" sz="3200" dirty="0"/>
              <a:t>Continuous value delivery and rapid response to change</a:t>
            </a:r>
          </a:p>
        </p:txBody>
      </p:sp>
      <p:pic>
        <p:nvPicPr>
          <p:cNvPr id="6" name="Picture Placeholder 5"/>
          <p:cNvPicPr>
            <a:picLocks noGrp="1" noChangeAspect="1"/>
          </p:cNvPicPr>
          <p:nvPr>
            <p:ph type="pic" sz="quarter" idx="14"/>
          </p:nvPr>
        </p:nvPicPr>
        <p:blipFill>
          <a:blip r:embed="rId3"/>
          <a:srcRect t="5453" b="5453"/>
          <a:stretch>
            <a:fillRect/>
          </a:stretch>
        </p:blipFill>
        <p:spPr>
          <a:xfrm>
            <a:off x="4258018" y="2080903"/>
            <a:ext cx="7667856" cy="3585699"/>
          </a:xfrm>
          <a:prstGeom prst="rect">
            <a:avLst/>
          </a:prstGeom>
        </p:spPr>
      </p:pic>
    </p:spTree>
    <p:extLst>
      <p:ext uri="{BB962C8B-B14F-4D97-AF65-F5344CB8AC3E}">
        <p14:creationId xmlns:p14="http://schemas.microsoft.com/office/powerpoint/2010/main" val="927847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5.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8.xml><?xml version="1.0" encoding="utf-8"?>
<a:theme xmlns:a="http://schemas.openxmlformats.org/drawingml/2006/main" name="Rise  ppt theme">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rgbClr val="C00000"/>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Interior Pages">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Quality Enablement">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lution Area Template.potx" id="{58218168-0002-43FD-B396-45A9A2F68E75}" vid="{836F0B15-5273-44CF-BB79-44C0AFAE86E9}"/>
    </a:ext>
  </a:extLst>
</a:theme>
</file>

<file path=ppt/theme/theme21.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8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9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4385</TotalTime>
  <Words>6143</Words>
  <Application>Microsoft Office PowerPoint</Application>
  <PresentationFormat>Widescreen</PresentationFormat>
  <Paragraphs>660</Paragraphs>
  <Slides>64</Slides>
  <Notes>41</Notes>
  <HiddenSlides>0</HiddenSlides>
  <MMClips>0</MMClips>
  <ScaleCrop>false</ScaleCrop>
  <HeadingPairs>
    <vt:vector size="6" baseType="variant">
      <vt:variant>
        <vt:lpstr>Fonts Used</vt:lpstr>
      </vt:variant>
      <vt:variant>
        <vt:i4>16</vt:i4>
      </vt:variant>
      <vt:variant>
        <vt:lpstr>Theme</vt:lpstr>
      </vt:variant>
      <vt:variant>
        <vt:i4>21</vt:i4>
      </vt:variant>
      <vt:variant>
        <vt:lpstr>Slide Titles</vt:lpstr>
      </vt:variant>
      <vt:variant>
        <vt:i4>64</vt:i4>
      </vt:variant>
    </vt:vector>
  </HeadingPairs>
  <TitlesOfParts>
    <vt:vector size="101" baseType="lpstr">
      <vt:lpstr>Arial Unicode MS</vt:lpstr>
      <vt:lpstr>Arial</vt:lpstr>
      <vt:lpstr>Calibri</vt:lpstr>
      <vt:lpstr>Calibri Light</vt:lpstr>
      <vt:lpstr>Consolas</vt:lpstr>
      <vt:lpstr>MS PGothic</vt:lpstr>
      <vt:lpstr>MS PGothic</vt:lpstr>
      <vt:lpstr>Segoe</vt:lpstr>
      <vt:lpstr>Segoe Semibold</vt:lpstr>
      <vt:lpstr>Segoe UI</vt:lpstr>
      <vt:lpstr>Segoe UI Light</vt:lpstr>
      <vt:lpstr>Segoe ui light (Headings)</vt:lpstr>
      <vt:lpstr>Segoe UI Semibold</vt:lpstr>
      <vt:lpstr>Segoe UI Semilight</vt:lpstr>
      <vt:lpstr>Times New Roman</vt:lpstr>
      <vt:lpstr>Wingdings</vt:lpstr>
      <vt:lpstr>Office Theme</vt:lpstr>
      <vt:lpstr>3_MSVID_White_16x9_2012-08-18</vt:lpstr>
      <vt:lpstr>Azure Event</vt:lpstr>
      <vt:lpstr>COLOR TEMPLATE</vt:lpstr>
      <vt:lpstr>8_Titles &amp; Breakers</vt:lpstr>
      <vt:lpstr>1_Azure Event</vt:lpstr>
      <vt:lpstr>MSVID_White_16x9_2012-08-18</vt:lpstr>
      <vt:lpstr>9_Titles &amp; Breakers</vt:lpstr>
      <vt:lpstr>2_Office Theme</vt:lpstr>
      <vt:lpstr>3_Office Theme</vt:lpstr>
      <vt:lpstr>2_MSVID_White_16x9_2012-08-18</vt:lpstr>
      <vt:lpstr>1_COLOR TEMPLATE</vt:lpstr>
      <vt:lpstr>4_Office Theme</vt:lpstr>
      <vt:lpstr>2_Azure Event</vt:lpstr>
      <vt:lpstr>5-30711_TR22_BO_CT_Template</vt:lpstr>
      <vt:lpstr>1_Office Theme</vt:lpstr>
      <vt:lpstr>5-30599_GA_Summit_2015_Template</vt:lpstr>
      <vt:lpstr>Rise  ppt theme</vt:lpstr>
      <vt:lpstr>1_Interior Pages</vt:lpstr>
      <vt:lpstr>Quality Enablement</vt:lpstr>
      <vt:lpstr>4_MSVID_White_16x9_2012-08-18</vt:lpstr>
      <vt:lpstr>DevOps on the Microsoft Stack</vt:lpstr>
      <vt:lpstr>PowerPoint Presentation</vt:lpstr>
      <vt:lpstr>PowerPoint Presentation</vt:lpstr>
      <vt:lpstr>PowerPoint Presentation</vt:lpstr>
      <vt:lpstr>What is DevOps?</vt:lpstr>
      <vt:lpstr>“The union of people, process, and products to enable continuous delivery of value to our end users.”</vt:lpstr>
      <vt:lpstr>PowerPoint Presentation</vt:lpstr>
      <vt:lpstr>PowerPoint Presentation</vt:lpstr>
      <vt:lpstr>Application lifecycle management</vt:lpstr>
      <vt:lpstr>PowerPoint Presentation</vt:lpstr>
      <vt:lpstr>PowerPoint Presentation</vt:lpstr>
      <vt:lpstr>Agile Tools</vt:lpstr>
      <vt:lpstr>Work Item Visualization</vt:lpstr>
      <vt:lpstr>PowerPoint Presentation</vt:lpstr>
      <vt:lpstr>Unit Testing</vt:lpstr>
      <vt:lpstr>PowerPoint Presentation</vt:lpstr>
      <vt:lpstr>PowerPoint Presentation</vt:lpstr>
      <vt:lpstr>Next generation build</vt:lpstr>
      <vt:lpstr>Build Summary Report</vt:lpstr>
      <vt:lpstr>PowerPoint Presentation</vt:lpstr>
      <vt:lpstr>PowerPoint Presentation</vt:lpstr>
      <vt:lpstr>PowerPoint Presentation</vt:lpstr>
      <vt:lpstr>Technical Debt</vt:lpstr>
      <vt:lpstr>Technical Debt Bottleneck</vt:lpstr>
      <vt:lpstr>Embrace SonarQube – time to market, rich ecosystem</vt:lpstr>
      <vt:lpstr>SonarQube Integration</vt:lpstr>
      <vt:lpstr>PowerPoint Presentation</vt:lpstr>
      <vt:lpstr>Release management</vt:lpstr>
      <vt:lpstr>Release Pipeline</vt:lpstr>
      <vt:lpstr>UI Automation</vt:lpstr>
      <vt:lpstr>Cloud Based Load Tests</vt:lpstr>
      <vt:lpstr>PowerPoint Presentation</vt:lpstr>
      <vt:lpstr>PowerPoint Presentation</vt:lpstr>
      <vt:lpstr>Test Run Hub</vt:lpstr>
      <vt:lpstr>PowerPoint Presentation</vt:lpstr>
      <vt:lpstr>Visual Studio Application Insights</vt:lpstr>
      <vt:lpstr>Application insights</vt:lpstr>
      <vt:lpstr>Application insights</vt:lpstr>
      <vt:lpstr>PowerPoint Presentation</vt:lpstr>
      <vt:lpstr>Power BI Integration</vt:lpstr>
      <vt:lpstr>Automate Everything</vt:lpstr>
      <vt:lpstr>PowerPoint Presentation</vt:lpstr>
      <vt:lpstr>Azure Web Apps: Cloud Deployment Slots</vt:lpstr>
      <vt:lpstr>Azure Web Apps: Web Jobs</vt:lpstr>
      <vt:lpstr> </vt:lpstr>
      <vt:lpstr>PowerPoint Presentation</vt:lpstr>
      <vt:lpstr>www.teamsystemcafe.net/resources</vt:lpstr>
      <vt:lpstr>PowerPoint Presentation</vt:lpstr>
      <vt:lpstr>Miscellaneous</vt:lpstr>
      <vt:lpstr>PowerPoint Presentation</vt:lpstr>
      <vt:lpstr>PowerPoint Presentation</vt:lpstr>
      <vt:lpstr>Access to Azure</vt:lpstr>
      <vt:lpstr>PowerPoint Presentation</vt:lpstr>
      <vt:lpstr>PowerPoint Presentation</vt:lpstr>
      <vt:lpstr>.Net Walkthrough</vt:lpstr>
      <vt:lpstr>PowerPoint Presentation</vt:lpstr>
      <vt:lpstr>Java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Pagels</dc:creator>
  <cp:lastModifiedBy>Randy Pagels</cp:lastModifiedBy>
  <cp:revision>185</cp:revision>
  <dcterms:created xsi:type="dcterms:W3CDTF">2015-10-17T14:37:42Z</dcterms:created>
  <dcterms:modified xsi:type="dcterms:W3CDTF">2016-03-09T14:07:42Z</dcterms:modified>
</cp:coreProperties>
</file>